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afc021e369794b3c" /><Relationship Type="http://schemas.openxmlformats.org/officeDocument/2006/relationships/extended-properties" Target="/docProps/app.xml" Id="R166f02bf37274dcb" /><Relationship Type="http://schemas.openxmlformats.org/officeDocument/2006/relationships/officeDocument" Target="/ppt/presentation.xml" Id="Rb19c50725b714066" /></Relationships>
</file>

<file path=ppt/presentation.xml><?xml version="1.0" encoding="utf-8"?>
<p:presentation xmlns:p="http://schemas.openxmlformats.org/presentationml/2006/main">
  <p:sldMasterIdLst>
    <p:sldMasterId xmlns:r="http://schemas.openxmlformats.org/officeDocument/2006/relationships" id="2147483648" r:id="R5b5ea9ee0e684950"/>
  </p:sldMasterIdLst>
  <p:notesMasterIdLst>
    <p:notesMasterId xmlns:r="http://schemas.openxmlformats.org/officeDocument/2006/relationships" r:id="R4b2b940682664954"/>
  </p:notesMasterIdLst>
  <p:sldIdLst>
    <p:sldId xmlns:r="http://schemas.openxmlformats.org/officeDocument/2006/relationships" id="256" r:id="Rdcf018082b4e44f1"/>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c3c7ab7365a04835" /><Relationship Type="http://schemas.openxmlformats.org/officeDocument/2006/relationships/slideMaster" Target="/ppt/slideMasters/slideMaster1.xml" Id="R5b5ea9ee0e684950" /><Relationship Type="http://schemas.openxmlformats.org/officeDocument/2006/relationships/notesMaster" Target="/ppt/notesMasters/notesMaster1.xml" Id="R4b2b940682664954" /><Relationship Type="http://schemas.openxmlformats.org/officeDocument/2006/relationships/presProps" Target="/ppt/presProps.xml" Id="Re6802e1a64ec4e37" /><Relationship Type="http://schemas.openxmlformats.org/officeDocument/2006/relationships/tableStyles" Target="/ppt/tableStyles.xml" Id="Ra42ff26387044bbc" /><Relationship Type="http://schemas.openxmlformats.org/officeDocument/2006/relationships/slide" Target="/ppt/slides/slide1.xml" Id="Rdcf018082b4e44f1"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042c0393eb60492a"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cdfdfe6ab5cd4d9d" /><Relationship Type="http://schemas.openxmlformats.org/officeDocument/2006/relationships/notesMaster" Target="/ppt/notesMasters/notesMaster1.xml" Id="R7930cb53a13d4abc"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local executive-summary-slide guide, template 2. All company examples, amounts, ratings and scenarios are illustrative.</a:t>
            </a:r>
          </a:p>
          <a:p xmlns:a="http://schemas.openxmlformats.org/drawingml/2006/main">
            <a:r>
              <a:t>How to reuse: edit every label and underlying assumption. Diagram elements and chart bars are native PowerPoint shapes. They do not recalculate automatically. Recompute all totals and resize bars or Mekko segments proportionally after changing values. The Excel guide templates are presentation layouts, not Excel workbooks.</a:t>
            </a:r>
          </a:p>
          <a:p xmlns:a="http://schemas.openxmlformats.org/drawingml/2006/main">
            <a:r>
              <a:t>Validation: bridge endpoints equal opening plus movements. Category boundaries require a single scope and reporting period. Harvey scores are ordinal and require criterion-specific definitions.</a:t>
            </a:r>
          </a:p>
          <a:p xmlns:a="http://schemas.openxmlformats.org/drawingml/2006/main">
            <a:r>
              <a:t>Design: Midnight mint. Font: Helvetica Neue.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aa551d3b307b49db"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5eea0d09c1a34f72" /><Relationship Type="http://schemas.openxmlformats.org/officeDocument/2006/relationships/slideLayout" Target="/ppt/slideLayouts/slideLayout1.xml" Id="R64cd1dc3bf294b36"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64cd1dc3bf294b36"/>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473d836dd285480e" /><Relationship Type="http://schemas.openxmlformats.org/officeDocument/2006/relationships/notesSlide" Target="/ppt/notesSlides/notesSlide1.xml" Id="R56a0ab7bf22c478c" /></Relationships>
</file>

<file path=ppt/slides/slide1.xml><?xml version="1.0" encoding="utf-8"?>
<p:sld xmlns:p="http://schemas.openxmlformats.org/presentationml/2006/main">
  <p:cSld>
    <p:bg>
      <p:bgPr>
        <a:solidFill xmlns:a="http://schemas.openxmlformats.org/drawingml/2006/main">
          <a:srgbClr val="102D2E"/>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5C46FA0E-5452-4E20-B66C-EF405E6E0A60}"/>
              </a:ext>
            </a:extLst>
          </p:cNvPr>
          <p:cNvSpPr>
            <a:spLocks xmlns:a="http://schemas.openxmlformats.org/drawingml/2006/main" noGrp="1"/>
          </p:cNvSpPr>
          <p:nvPr/>
        </p:nvSpPr>
        <p:spPr>
          <a:xfrm xmlns:a="http://schemas.openxmlformats.org/drawingml/2006/main">
            <a:off x="609600" y="428625"/>
            <a:ext cx="109347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F3F8F1"/>
                </a:solidFill>
                <a:latin typeface="Helvetica Neue"/>
                <a:ea typeface="Helvetica Neue"/>
                <a:cs typeface="Helvetica Neue"/>
              </a:defRPr>
            </a:pPr>
            <a:r>
              <a:rPr sz="3300" b="1">
                <a:solidFill>
                  <a:srgbClr val="F3F8F1"/>
                </a:solidFill>
                <a:latin typeface="Helvetica Neue"/>
                <a:ea typeface="Helvetica Neue"/>
                <a:cs typeface="Helvetica Neue"/>
              </a:rPr>
              <a:t>Answer + 3 pillars</a:t>
            </a:r>
          </a:p>
        </p:txBody>
      </p:sp>
      <p:sp>
        <p:nvSpPr>
          <p:cNvPr id="2" name="">
            <a:extLst xmlns:a="http://schemas.openxmlformats.org/drawingml/2006/main">
              <a:ext uri="{FF2B5EF4-FFF2-40B4-BE49-F238E27FC236}">
                <a16:creationId xmlns:a16="http://schemas.microsoft.com/office/drawing/2014/main" id="{A1BBB37B-608C-4ABB-8784-9B9A673B73CD}"/>
              </a:ext>
            </a:extLst>
          </p:cNvPr>
          <p:cNvSpPr>
            <a:spLocks xmlns:a="http://schemas.openxmlformats.org/drawingml/2006/main" noGrp="1"/>
          </p:cNvSpPr>
          <p:nvPr/>
        </p:nvSpPr>
        <p:spPr>
          <a:xfrm xmlns:a="http://schemas.openxmlformats.org/drawingml/2006/main">
            <a:off x="609600" y="1152525"/>
            <a:ext cx="10934700" cy="5334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BCD0C8"/>
                </a:solidFill>
                <a:latin typeface="Helvetica Neue"/>
                <a:ea typeface="Helvetica Neue"/>
                <a:cs typeface="Helvetica Neue"/>
              </a:defRPr>
            </a:pPr>
            <a:r>
              <a:rPr sz="1800" b="0">
                <a:solidFill>
                  <a:srgbClr val="BCD0C8"/>
                </a:solidFill>
                <a:latin typeface="Helvetica Neue"/>
                <a:ea typeface="Helvetica Neue"/>
                <a:cs typeface="Helvetica Neue"/>
              </a:rPr>
              <a:t>Editable framework with a worked example</a:t>
            </a:r>
          </a:p>
        </p:txBody>
      </p:sp>
      <p:sp>
        <p:nvSpPr>
          <p:cNvPr id="3" name="">
            <a:extLst xmlns:a="http://schemas.openxmlformats.org/drawingml/2006/main">
              <a:ext uri="{FF2B5EF4-FFF2-40B4-BE49-F238E27FC236}">
                <a16:creationId xmlns:a16="http://schemas.microsoft.com/office/drawing/2014/main" id="{AD5080E0-CF50-4F61-931D-B7482F396842}"/>
              </a:ext>
            </a:extLst>
          </p:cNvPr>
          <p:cNvSpPr>
            <a:spLocks xmlns:a="http://schemas.openxmlformats.org/drawingml/2006/main" noGrp="1"/>
          </p:cNvSpPr>
          <p:nvPr/>
        </p:nvSpPr>
        <p:spPr>
          <a:xfrm xmlns:a="http://schemas.openxmlformats.org/drawingml/2006/main">
            <a:off x="609600" y="1828800"/>
            <a:ext cx="10972800" cy="0"/>
          </a:xfrm>
          <a:prstGeom xmlns:a="http://schemas.openxmlformats.org/drawingml/2006/main" prst="line">
            <a:avLst/>
          </a:prstGeom>
          <a:noFill xmlns:a="http://schemas.openxmlformats.org/drawingml/2006/main"/>
          <a:ln xmlns:a="http://schemas.openxmlformats.org/drawingml/2006/main" w="19050">
            <a:solidFill>
              <a:srgbClr val="305653"/>
            </a:solidFill>
          </a:ln>
        </p:spPr>
      </p:sp>
      <p:sp>
        <p:nvSpPr>
          <p:cNvPr id="4" name="">
            <a:extLst xmlns:a="http://schemas.openxmlformats.org/drawingml/2006/main">
              <a:ext uri="{FF2B5EF4-FFF2-40B4-BE49-F238E27FC236}">
                <a16:creationId xmlns:a16="http://schemas.microsoft.com/office/drawing/2014/main" id="{AD2E4B19-E148-4A67-8D21-D2FF2C36F6AF}"/>
              </a:ext>
            </a:extLst>
          </p:cNvPr>
          <p:cNvSpPr>
            <a:spLocks xmlns:a="http://schemas.openxmlformats.org/drawingml/2006/main" noGrp="1"/>
          </p:cNvSpPr>
          <p:nvPr/>
        </p:nvSpPr>
        <p:spPr>
          <a:xfrm xmlns:a="http://schemas.openxmlformats.org/drawingml/2006/main">
            <a:off x="609600" y="2133600"/>
            <a:ext cx="10972800" cy="723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1">
                <a:solidFill>
                  <a:srgbClr val="F3F8F1"/>
                </a:solidFill>
                <a:latin typeface="Helvetica Neue"/>
                <a:ea typeface="Helvetica Neue"/>
                <a:cs typeface="Helvetica Neue"/>
              </a:defRPr>
            </a:pPr>
            <a:r>
              <a:rPr sz="3000" b="1">
                <a:solidFill>
                  <a:srgbClr val="F3F8F1"/>
                </a:solidFill>
                <a:latin typeface="Helvetica Neue"/>
                <a:ea typeface="Helvetica Neue"/>
                <a:cs typeface="Helvetica Neue"/>
              </a:rPr>
              <a:t>Two regional hubs can lower delivery cost</a:t>
            </a:r>
          </a:p>
        </p:txBody>
      </p:sp>
      <p:sp>
        <p:nvSpPr>
          <p:cNvPr id="5" name="">
            <a:extLst xmlns:a="http://schemas.openxmlformats.org/drawingml/2006/main">
              <a:ext uri="{FF2B5EF4-FFF2-40B4-BE49-F238E27FC236}">
                <a16:creationId xmlns:a16="http://schemas.microsoft.com/office/drawing/2014/main" id="{6A5EAEDC-9C98-4D86-8F45-E86B4DBEFC7A}"/>
              </a:ext>
            </a:extLst>
          </p:cNvPr>
          <p:cNvSpPr>
            <a:spLocks xmlns:a="http://schemas.openxmlformats.org/drawingml/2006/main" noGrp="1"/>
          </p:cNvSpPr>
          <p:nvPr/>
        </p:nvSpPr>
        <p:spPr>
          <a:xfrm xmlns:a="http://schemas.openxmlformats.org/drawingml/2006/main">
            <a:off x="609600" y="3190875"/>
            <a:ext cx="3381375" cy="0"/>
          </a:xfrm>
          <a:prstGeom xmlns:a="http://schemas.openxmlformats.org/drawingml/2006/main" prst="line">
            <a:avLst/>
          </a:prstGeom>
          <a:noFill xmlns:a="http://schemas.openxmlformats.org/drawingml/2006/main"/>
          <a:ln xmlns:a="http://schemas.openxmlformats.org/drawingml/2006/main" w="38100">
            <a:solidFill>
              <a:srgbClr val="A9DCBF"/>
            </a:solidFill>
          </a:ln>
        </p:spPr>
      </p:sp>
      <p:sp>
        <p:nvSpPr>
          <p:cNvPr id="6" name="">
            <a:extLst xmlns:a="http://schemas.openxmlformats.org/drawingml/2006/main">
              <a:ext uri="{FF2B5EF4-FFF2-40B4-BE49-F238E27FC236}">
                <a16:creationId xmlns:a16="http://schemas.microsoft.com/office/drawing/2014/main" id="{B0731BE8-F117-486D-A846-73C1BC7D19BB}"/>
              </a:ext>
            </a:extLst>
          </p:cNvPr>
          <p:cNvSpPr>
            <a:spLocks xmlns:a="http://schemas.openxmlformats.org/drawingml/2006/main" noGrp="1"/>
          </p:cNvSpPr>
          <p:nvPr/>
        </p:nvSpPr>
        <p:spPr>
          <a:xfrm xmlns:a="http://schemas.openxmlformats.org/drawingml/2006/main">
            <a:off x="609600" y="3381375"/>
            <a:ext cx="3371850" cy="571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A9DCBF"/>
                </a:solidFill>
                <a:latin typeface="Helvetica Neue"/>
                <a:ea typeface="Helvetica Neue"/>
                <a:cs typeface="Helvetica Neue"/>
              </a:defRPr>
            </a:pPr>
            <a:r>
              <a:rPr sz="2550" b="1">
                <a:solidFill>
                  <a:srgbClr val="A9DCBF"/>
                </a:solidFill>
                <a:latin typeface="Helvetica Neue"/>
                <a:ea typeface="Helvetica Neue"/>
                <a:cs typeface="Helvetica Neue"/>
              </a:rPr>
              <a:t>Cost</a:t>
            </a:r>
          </a:p>
        </p:txBody>
      </p:sp>
      <p:sp>
        <p:nvSpPr>
          <p:cNvPr id="7" name="">
            <a:extLst xmlns:a="http://schemas.openxmlformats.org/drawingml/2006/main">
              <a:ext uri="{FF2B5EF4-FFF2-40B4-BE49-F238E27FC236}">
                <a16:creationId xmlns:a16="http://schemas.microsoft.com/office/drawing/2014/main" id="{4915145D-E745-4DD2-A2E1-5321F8D8A029}"/>
              </a:ext>
            </a:extLst>
          </p:cNvPr>
          <p:cNvSpPr>
            <a:spLocks xmlns:a="http://schemas.openxmlformats.org/drawingml/2006/main" noGrp="1"/>
          </p:cNvSpPr>
          <p:nvPr/>
        </p:nvSpPr>
        <p:spPr>
          <a:xfrm xmlns:a="http://schemas.openxmlformats.org/drawingml/2006/main">
            <a:off x="609600" y="4105275"/>
            <a:ext cx="3371850" cy="1219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75" b="0">
                <a:solidFill>
                  <a:srgbClr val="F3F8F1"/>
                </a:solidFill>
                <a:latin typeface="Helvetica Neue"/>
                <a:ea typeface="Helvetica Neue"/>
                <a:cs typeface="Helvetica Neue"/>
              </a:defRPr>
            </a:pPr>
            <a:r>
              <a:rPr sz="2175" b="0">
                <a:solidFill>
                  <a:srgbClr val="F3F8F1"/>
                </a:solidFill>
                <a:latin typeface="Helvetica Neue"/>
                <a:ea typeface="Helvetica Neue"/>
                <a:cs typeface="Helvetica Neue"/>
              </a:rPr>
              <a:t>12% cost increase</a:t>
            </a:r>
          </a:p>
          <a:p xmlns:a="http://schemas.openxmlformats.org/drawingml/2006/main">
            <a:pPr>
              <a:defRPr sz="2175" b="0">
                <a:solidFill>
                  <a:srgbClr val="F3F8F1"/>
                </a:solidFill>
                <a:latin typeface="Helvetica Neue"/>
                <a:ea typeface="Helvetica Neue"/>
                <a:cs typeface="Helvetica Neue"/>
              </a:defRPr>
            </a:pPr>
            <a:r>
              <a:rPr sz="2175" b="0">
                <a:solidFill>
                  <a:srgbClr val="F3F8F1"/>
                </a:solidFill>
                <a:latin typeface="Helvetica Neue"/>
                <a:ea typeface="Helvetica Neue"/>
                <a:cs typeface="Helvetica Neue"/>
              </a:rPr>
              <a:t>creates the case for change</a:t>
            </a:r>
          </a:p>
        </p:txBody>
      </p:sp>
      <p:sp>
        <p:nvSpPr>
          <p:cNvPr id="8" name="">
            <a:extLst xmlns:a="http://schemas.openxmlformats.org/drawingml/2006/main">
              <a:ext uri="{FF2B5EF4-FFF2-40B4-BE49-F238E27FC236}">
                <a16:creationId xmlns:a16="http://schemas.microsoft.com/office/drawing/2014/main" id="{E9E75B5D-796A-42F2-A81C-28791985DF3E}"/>
              </a:ext>
            </a:extLst>
          </p:cNvPr>
          <p:cNvSpPr>
            <a:spLocks xmlns:a="http://schemas.openxmlformats.org/drawingml/2006/main" noGrp="1"/>
          </p:cNvSpPr>
          <p:nvPr/>
        </p:nvSpPr>
        <p:spPr>
          <a:xfrm xmlns:a="http://schemas.openxmlformats.org/drawingml/2006/main">
            <a:off x="4391025" y="3190875"/>
            <a:ext cx="3381375" cy="0"/>
          </a:xfrm>
          <a:prstGeom xmlns:a="http://schemas.openxmlformats.org/drawingml/2006/main" prst="line">
            <a:avLst/>
          </a:prstGeom>
          <a:noFill xmlns:a="http://schemas.openxmlformats.org/drawingml/2006/main"/>
          <a:ln xmlns:a="http://schemas.openxmlformats.org/drawingml/2006/main" w="38100">
            <a:solidFill>
              <a:srgbClr val="A9DCBF"/>
            </a:solidFill>
          </a:ln>
        </p:spPr>
      </p:sp>
      <p:sp>
        <p:nvSpPr>
          <p:cNvPr id="9" name="">
            <a:extLst xmlns:a="http://schemas.openxmlformats.org/drawingml/2006/main">
              <a:ext uri="{FF2B5EF4-FFF2-40B4-BE49-F238E27FC236}">
                <a16:creationId xmlns:a16="http://schemas.microsoft.com/office/drawing/2014/main" id="{4C8BEE45-2476-4BFA-BE87-7A855F91825E}"/>
              </a:ext>
            </a:extLst>
          </p:cNvPr>
          <p:cNvSpPr>
            <a:spLocks xmlns:a="http://schemas.openxmlformats.org/drawingml/2006/main" noGrp="1"/>
          </p:cNvSpPr>
          <p:nvPr/>
        </p:nvSpPr>
        <p:spPr>
          <a:xfrm xmlns:a="http://schemas.openxmlformats.org/drawingml/2006/main">
            <a:off x="4391025" y="3381375"/>
            <a:ext cx="3371850" cy="571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A9DCBF"/>
                </a:solidFill>
                <a:latin typeface="Helvetica Neue"/>
                <a:ea typeface="Helvetica Neue"/>
                <a:cs typeface="Helvetica Neue"/>
              </a:defRPr>
            </a:pPr>
            <a:r>
              <a:rPr sz="2550" b="1">
                <a:solidFill>
                  <a:srgbClr val="A9DCBF"/>
                </a:solidFill>
                <a:latin typeface="Helvetica Neue"/>
                <a:ea typeface="Helvetica Neue"/>
                <a:cs typeface="Helvetica Neue"/>
              </a:rPr>
              <a:t>Service</a:t>
            </a:r>
          </a:p>
        </p:txBody>
      </p:sp>
      <p:sp>
        <p:nvSpPr>
          <p:cNvPr id="10" name="">
            <a:extLst xmlns:a="http://schemas.openxmlformats.org/drawingml/2006/main">
              <a:ext uri="{FF2B5EF4-FFF2-40B4-BE49-F238E27FC236}">
                <a16:creationId xmlns:a16="http://schemas.microsoft.com/office/drawing/2014/main" id="{5C734154-C4E0-4B72-9805-C6017F5AF2D7}"/>
              </a:ext>
            </a:extLst>
          </p:cNvPr>
          <p:cNvSpPr>
            <a:spLocks xmlns:a="http://schemas.openxmlformats.org/drawingml/2006/main" noGrp="1"/>
          </p:cNvSpPr>
          <p:nvPr/>
        </p:nvSpPr>
        <p:spPr>
          <a:xfrm xmlns:a="http://schemas.openxmlformats.org/drawingml/2006/main">
            <a:off x="4391025" y="4105275"/>
            <a:ext cx="3371850" cy="1219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75" b="0">
                <a:solidFill>
                  <a:srgbClr val="F3F8F1"/>
                </a:solidFill>
                <a:latin typeface="Helvetica Neue"/>
                <a:ea typeface="Helvetica Neue"/>
                <a:cs typeface="Helvetica Neue"/>
              </a:defRPr>
            </a:pPr>
            <a:r>
              <a:rPr sz="2175" b="0">
                <a:solidFill>
                  <a:srgbClr val="F3F8F1"/>
                </a:solidFill>
                <a:latin typeface="Helvetica Neue"/>
                <a:ea typeface="Helvetica Neue"/>
                <a:cs typeface="Helvetica Neue"/>
              </a:rPr>
              <a:t>9% late orders</a:t>
            </a:r>
          </a:p>
          <a:p xmlns:a="http://schemas.openxmlformats.org/drawingml/2006/main">
            <a:pPr>
              <a:defRPr sz="2175" b="0">
                <a:solidFill>
                  <a:srgbClr val="F3F8F1"/>
                </a:solidFill>
                <a:latin typeface="Helvetica Neue"/>
                <a:ea typeface="Helvetica Neue"/>
                <a:cs typeface="Helvetica Neue"/>
              </a:defRPr>
            </a:pPr>
            <a:r>
              <a:rPr sz="2175" b="0">
                <a:solidFill>
                  <a:srgbClr val="F3F8F1"/>
                </a:solidFill>
                <a:latin typeface="Helvetica Neue"/>
                <a:ea typeface="Helvetica Neue"/>
                <a:cs typeface="Helvetica Neue"/>
              </a:rPr>
              <a:t>requires an operating fix</a:t>
            </a:r>
          </a:p>
        </p:txBody>
      </p:sp>
      <p:sp>
        <p:nvSpPr>
          <p:cNvPr id="11" name="">
            <a:extLst xmlns:a="http://schemas.openxmlformats.org/drawingml/2006/main">
              <a:ext uri="{FF2B5EF4-FFF2-40B4-BE49-F238E27FC236}">
                <a16:creationId xmlns:a16="http://schemas.microsoft.com/office/drawing/2014/main" id="{C3651687-D1FA-4D40-A183-6FB71F77E9C4}"/>
              </a:ext>
            </a:extLst>
          </p:cNvPr>
          <p:cNvSpPr>
            <a:spLocks xmlns:a="http://schemas.openxmlformats.org/drawingml/2006/main" noGrp="1"/>
          </p:cNvSpPr>
          <p:nvPr/>
        </p:nvSpPr>
        <p:spPr>
          <a:xfrm xmlns:a="http://schemas.openxmlformats.org/drawingml/2006/main">
            <a:off x="8172450" y="3190875"/>
            <a:ext cx="3381375" cy="0"/>
          </a:xfrm>
          <a:prstGeom xmlns:a="http://schemas.openxmlformats.org/drawingml/2006/main" prst="line">
            <a:avLst/>
          </a:prstGeom>
          <a:noFill xmlns:a="http://schemas.openxmlformats.org/drawingml/2006/main"/>
          <a:ln xmlns:a="http://schemas.openxmlformats.org/drawingml/2006/main" w="38100">
            <a:solidFill>
              <a:srgbClr val="A9DCBF"/>
            </a:solidFill>
          </a:ln>
        </p:spPr>
      </p:sp>
      <p:sp>
        <p:nvSpPr>
          <p:cNvPr id="12" name="">
            <a:extLst xmlns:a="http://schemas.openxmlformats.org/drawingml/2006/main">
              <a:ext uri="{FF2B5EF4-FFF2-40B4-BE49-F238E27FC236}">
                <a16:creationId xmlns:a16="http://schemas.microsoft.com/office/drawing/2014/main" id="{163F0824-1C61-488A-A5BE-592D62878D14}"/>
              </a:ext>
            </a:extLst>
          </p:cNvPr>
          <p:cNvSpPr>
            <a:spLocks xmlns:a="http://schemas.openxmlformats.org/drawingml/2006/main" noGrp="1"/>
          </p:cNvSpPr>
          <p:nvPr/>
        </p:nvSpPr>
        <p:spPr>
          <a:xfrm xmlns:a="http://schemas.openxmlformats.org/drawingml/2006/main">
            <a:off x="8172450" y="3381375"/>
            <a:ext cx="3371850" cy="571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A9DCBF"/>
                </a:solidFill>
                <a:latin typeface="Helvetica Neue"/>
                <a:ea typeface="Helvetica Neue"/>
                <a:cs typeface="Helvetica Neue"/>
              </a:defRPr>
            </a:pPr>
            <a:r>
              <a:rPr sz="2550" b="1">
                <a:solidFill>
                  <a:srgbClr val="A9DCBF"/>
                </a:solidFill>
                <a:latin typeface="Helvetica Neue"/>
                <a:ea typeface="Helvetica Neue"/>
                <a:cs typeface="Helvetica Neue"/>
              </a:rPr>
              <a:t>Pilot</a:t>
            </a:r>
          </a:p>
        </p:txBody>
      </p:sp>
      <p:sp>
        <p:nvSpPr>
          <p:cNvPr id="13" name="">
            <a:extLst xmlns:a="http://schemas.openxmlformats.org/drawingml/2006/main">
              <a:ext uri="{FF2B5EF4-FFF2-40B4-BE49-F238E27FC236}">
                <a16:creationId xmlns:a16="http://schemas.microsoft.com/office/drawing/2014/main" id="{4EC4B382-A412-4876-A195-B4AECA1A4302}"/>
              </a:ext>
            </a:extLst>
          </p:cNvPr>
          <p:cNvSpPr>
            <a:spLocks xmlns:a="http://schemas.openxmlformats.org/drawingml/2006/main" noGrp="1"/>
          </p:cNvSpPr>
          <p:nvPr/>
        </p:nvSpPr>
        <p:spPr>
          <a:xfrm xmlns:a="http://schemas.openxmlformats.org/drawingml/2006/main">
            <a:off x="8172450" y="4105275"/>
            <a:ext cx="3371850" cy="1219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75" b="0">
                <a:solidFill>
                  <a:srgbClr val="F3F8F1"/>
                </a:solidFill>
                <a:latin typeface="Helvetica Neue"/>
                <a:ea typeface="Helvetica Neue"/>
                <a:cs typeface="Helvetica Neue"/>
              </a:defRPr>
            </a:pPr>
            <a:r>
              <a:rPr sz="2175" b="0">
                <a:solidFill>
                  <a:srgbClr val="F3F8F1"/>
                </a:solidFill>
                <a:latin typeface="Helvetica Neue"/>
                <a:ea typeface="Helvetica Neue"/>
                <a:cs typeface="Helvetica Neue"/>
              </a:rPr>
              <a:t>Six weeks of data</a:t>
            </a:r>
          </a:p>
          <a:p xmlns:a="http://schemas.openxmlformats.org/drawingml/2006/main">
            <a:pPr>
              <a:defRPr sz="2175" b="0">
                <a:solidFill>
                  <a:srgbClr val="F3F8F1"/>
                </a:solidFill>
                <a:latin typeface="Helvetica Neue"/>
                <a:ea typeface="Helvetica Neue"/>
                <a:cs typeface="Helvetica Neue"/>
              </a:defRPr>
            </a:pPr>
            <a:r>
              <a:rPr sz="2175" b="0">
                <a:solidFill>
                  <a:srgbClr val="F3F8F1"/>
                </a:solidFill>
                <a:latin typeface="Helvetica Neue"/>
                <a:ea typeface="Helvetica Neue"/>
                <a:cs typeface="Helvetica Neue"/>
              </a:rPr>
              <a:t>will test savings and quality</a:t>
            </a:r>
          </a:p>
        </p:txBody>
      </p:sp>
      <p:sp>
        <p:nvSpPr>
          <p:cNvPr id="14" name="">
            <a:extLst xmlns:a="http://schemas.openxmlformats.org/drawingml/2006/main">
              <a:ext uri="{FF2B5EF4-FFF2-40B4-BE49-F238E27FC236}">
                <a16:creationId xmlns:a16="http://schemas.microsoft.com/office/drawing/2014/main" id="{B2812A3A-2674-4F9B-BBBB-300CD6D53792}"/>
              </a:ext>
            </a:extLst>
          </p:cNvPr>
          <p:cNvSpPr>
            <a:spLocks xmlns:a="http://schemas.openxmlformats.org/drawingml/2006/main" noGrp="1"/>
          </p:cNvSpPr>
          <p:nvPr/>
        </p:nvSpPr>
        <p:spPr>
          <a:xfrm xmlns:a="http://schemas.openxmlformats.org/drawingml/2006/main">
            <a:off x="609600" y="6153150"/>
            <a:ext cx="1000125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BCD0C8"/>
                </a:solidFill>
                <a:latin typeface="Helvetica Neue"/>
                <a:ea typeface="Helvetica Neue"/>
                <a:cs typeface="Helvetica Neue"/>
              </a:defRPr>
            </a:pPr>
            <a:r>
              <a:rPr sz="1200" b="0">
                <a:solidFill>
                  <a:srgbClr val="BCD0C8"/>
                </a:solidFill>
                <a:latin typeface="Helvetica Neue"/>
                <a:ea typeface="Helvetica Neue"/>
                <a:cs typeface="Helvetica Neue"/>
              </a:rPr>
              <a:t>Illustrative example. Replace assumptions and evidence before use.</a:t>
            </a:r>
          </a:p>
        </p:txBody>
      </p:sp>
      <p:sp>
        <p:nvSpPr>
          <p:cNvPr id="15" name="">
            <a:extLst xmlns:a="http://schemas.openxmlformats.org/drawingml/2006/main">
              <a:ext uri="{FF2B5EF4-FFF2-40B4-BE49-F238E27FC236}">
                <a16:creationId xmlns:a16="http://schemas.microsoft.com/office/drawing/2014/main" id="{2A217EBA-7878-44F5-BAAF-98B490CA3782}"/>
              </a:ext>
            </a:extLst>
          </p:cNvPr>
          <p:cNvSpPr>
            <a:spLocks xmlns:a="http://schemas.openxmlformats.org/drawingml/2006/main" noGrp="1"/>
          </p:cNvSpPr>
          <p:nvPr/>
        </p:nvSpPr>
        <p:spPr>
          <a:xfrm xmlns:a="http://schemas.openxmlformats.org/drawingml/2006/main">
            <a:off x="10620375" y="6229350"/>
            <a:ext cx="1000125"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F3F8F1"/>
                </a:solidFill>
                <a:latin typeface="Helvetica Neue"/>
                <a:ea typeface="Helvetica Neue"/>
                <a:cs typeface="Helvetica Neue"/>
              </a:defRPr>
            </a:pPr>
            <a:r>
              <a:rPr sz="1350" b="1">
                <a:solidFill>
                  <a:srgbClr val="F3F8F1"/>
                </a:solidFill>
                <a:latin typeface="Helvetica Neue"/>
                <a:ea typeface="Helvetica Neue"/>
                <a:cs typeface="Helvetica Neue"/>
              </a:rPr>
              <a:t>oria.one</a:t>
            </a:r>
          </a:p>
        </p:txBody>
      </p:sp>
    </p:spTree>
    <p:extLst>
      <p:ext uri="{BB962C8B-B14F-4D97-AF65-F5344CB8AC3E}">
        <p14:creationId xmlns:p14="http://schemas.microsoft.com/office/powerpoint/2010/main" val="2100006916"/>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2026-09-08T22:27:37.3670000Z</dcterms:created>
  <dcterms:modified xsi:type="dcterms:W3CDTF">2026-09-08T22:27:37.3670000Z</dcterms:modified>
</coreProperties>
</file>