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9e9b5a49ee94c68" /><Relationship Type="http://schemas.openxmlformats.org/officeDocument/2006/relationships/extended-properties" Target="/docProps/app.xml" Id="Rc3f3c275766842fb" /><Relationship Type="http://schemas.openxmlformats.org/officeDocument/2006/relationships/officeDocument" Target="/ppt/presentation.xml" Id="Rde4e93c0e1814094" /></Relationships>
</file>

<file path=ppt/presentation.xml><?xml version="1.0" encoding="utf-8"?>
<p:presentation xmlns:p="http://schemas.openxmlformats.org/presentationml/2006/main">
  <p:sldMasterIdLst>
    <p:sldMasterId xmlns:r="http://schemas.openxmlformats.org/officeDocument/2006/relationships" id="2147483648" r:id="Rbf59a9ea15e1439a"/>
  </p:sldMasterIdLst>
  <p:notesMasterIdLst>
    <p:notesMasterId xmlns:r="http://schemas.openxmlformats.org/officeDocument/2006/relationships" r:id="R6e570f72ca844985"/>
  </p:notesMasterIdLst>
  <p:sldIdLst>
    <p:sldId xmlns:r="http://schemas.openxmlformats.org/officeDocument/2006/relationships" id="256" r:id="R45dec0af248c4ec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50152b3d5eb404b" /><Relationship Type="http://schemas.openxmlformats.org/officeDocument/2006/relationships/slideMaster" Target="/ppt/slideMasters/slideMaster1.xml" Id="Rbf59a9ea15e1439a" /><Relationship Type="http://schemas.openxmlformats.org/officeDocument/2006/relationships/notesMaster" Target="/ppt/notesMasters/notesMaster1.xml" Id="R6e570f72ca844985" /><Relationship Type="http://schemas.openxmlformats.org/officeDocument/2006/relationships/presProps" Target="/ppt/presProps.xml" Id="R818a9b85a1544dfd" /><Relationship Type="http://schemas.openxmlformats.org/officeDocument/2006/relationships/tableStyles" Target="/ppt/tableStyles.xml" Id="R24dd029a6aae4a8c" /><Relationship Type="http://schemas.openxmlformats.org/officeDocument/2006/relationships/slide" Target="/ppt/slides/slide1.xml" Id="R45dec0af248c4ec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ccbd38f0f074b8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f733a1622f8454d" /><Relationship Type="http://schemas.openxmlformats.org/officeDocument/2006/relationships/notesMaster" Target="/ppt/notesMasters/notesMaster1.xml" Id="R41689153f025481e"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3.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Warm studio.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79ee9a9795149f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941cb56f0c24feb" /><Relationship Type="http://schemas.openxmlformats.org/officeDocument/2006/relationships/slideLayout" Target="/ppt/slideLayouts/slideLayout1.xml" Id="R29de4648614b494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9de4648614b494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8e6a731c2de40c0" /><Relationship Type="http://schemas.openxmlformats.org/officeDocument/2006/relationships/notesSlide" Target="/ppt/notesSlides/notesSlide1.xml" Id="Ree2926258b6846c0" /></Relationships>
</file>

<file path=ppt/slides/slide1.xml><?xml version="1.0" encoding="utf-8"?>
<p:sld xmlns:p="http://schemas.openxmlformats.org/presentationml/2006/main">
  <p:cSld>
    <p:bg>
      <p:bgPr>
        <a:solidFill xmlns:a="http://schemas.openxmlformats.org/drawingml/2006/main">
          <a:srgbClr val="FFF6E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CD2E584D-E73C-4EF0-BE63-C468AA6AA156}"/>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402A1D"/>
                </a:solidFill>
                <a:latin typeface="Helvetica Neue"/>
                <a:ea typeface="Helvetica Neue"/>
                <a:cs typeface="Helvetica Neue"/>
              </a:defRPr>
            </a:pPr>
            <a:r>
              <a:rPr sz="3300" b="1">
                <a:solidFill>
                  <a:srgbClr val="402A1D"/>
                </a:solidFill>
                <a:latin typeface="Helvetica Neue"/>
                <a:ea typeface="Helvetica Neue"/>
                <a:cs typeface="Helvetica Neue"/>
              </a:rPr>
              <a:t>Board summary</a:t>
            </a:r>
          </a:p>
        </p:txBody>
      </p:sp>
      <p:sp>
        <p:nvSpPr>
          <p:cNvPr id="2" name="">
            <a:extLst xmlns:a="http://schemas.openxmlformats.org/drawingml/2006/main">
              <a:ext uri="{FF2B5EF4-FFF2-40B4-BE49-F238E27FC236}">
                <a16:creationId xmlns:a16="http://schemas.microsoft.com/office/drawing/2014/main" id="{57A52708-7502-4702-B7BE-A64E7599D836}"/>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866A58"/>
                </a:solidFill>
                <a:latin typeface="Helvetica Neue"/>
                <a:ea typeface="Helvetica Neue"/>
                <a:cs typeface="Helvetica Neue"/>
              </a:defRPr>
            </a:pPr>
            <a:r>
              <a:rPr sz="1800" b="0">
                <a:solidFill>
                  <a:srgbClr val="866A58"/>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6192A8E0-8B6B-4E89-929D-2A796AA2DC81}"/>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F2D7B7"/>
            </a:solidFill>
          </a:ln>
        </p:spPr>
      </p:sp>
      <p:sp>
        <p:nvSpPr>
          <p:cNvPr id="4" name="">
            <a:extLst xmlns:a="http://schemas.openxmlformats.org/drawingml/2006/main">
              <a:ext uri="{FF2B5EF4-FFF2-40B4-BE49-F238E27FC236}">
                <a16:creationId xmlns:a16="http://schemas.microsoft.com/office/drawing/2014/main" id="{23971821-3F8D-44E1-ADFE-C42DA875CC8A}"/>
              </a:ext>
            </a:extLst>
          </p:cNvPr>
          <p:cNvSpPr>
            <a:spLocks xmlns:a="http://schemas.openxmlformats.org/drawingml/2006/main" noGrp="1"/>
          </p:cNvSpPr>
          <p:nvPr/>
        </p:nvSpPr>
        <p:spPr>
          <a:xfrm xmlns:a="http://schemas.openxmlformats.org/drawingml/2006/main">
            <a:off x="609600" y="2152650"/>
            <a:ext cx="10972800" cy="714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402A1D"/>
                </a:solidFill>
                <a:latin typeface="Helvetica Neue"/>
                <a:ea typeface="Helvetica Neue"/>
                <a:cs typeface="Helvetica Neue"/>
              </a:defRPr>
            </a:pPr>
            <a:r>
              <a:rPr sz="3000" b="1">
                <a:solidFill>
                  <a:srgbClr val="402A1D"/>
                </a:solidFill>
                <a:latin typeface="Helvetica Neue"/>
                <a:ea typeface="Helvetica Neue"/>
                <a:cs typeface="Helvetica Neue"/>
              </a:rPr>
              <a:t>Board decision: approve a $0.3m pilot</a:t>
            </a:r>
          </a:p>
        </p:txBody>
      </p:sp>
      <p:graphicFrame>
        <p:nvGraphicFramePr>
          <p:cNvPr id="12" name=""/>
          <p:cNvGraphicFramePr/>
          <p:nvPr/>
        </p:nvGraphicFramePr>
        <p:xfrm>
          <a:off xmlns:a="http://schemas.openxmlformats.org/drawingml/2006/main" x="609600" y="3105150"/>
          <a:ext xmlns:a="http://schemas.openxmlformats.org/drawingml/2006/main" cx="10972800" cy="2628900"/>
        </p:xfrm>
        <a:graphic xmlns:a="http://schemas.openxmlformats.org/drawingml/2006/main">
          <a:graphicData uri="http://schemas.openxmlformats.org/drawingml/2006/table">
            <a:tbl>
              <a:tblPr/>
              <a:tblGrid>
                <a:gridCol w="3238500"/>
                <a:gridCol w="4191000"/>
                <a:gridCol w="3543300"/>
              </a:tblGrid>
              <a:tr h="657225">
                <a:tc>
                  <a:txBody>
                    <a:bodyPr>
                      <a:noAutofit/>
                    </a:bodyPr>
                    <a:lstStyle/>
                    <a:p>
                      <a:r>
                        <a:rPr sz="1575" b="1">
                          <a:solidFill>
                            <a:srgbClr val="402A1D"/>
                          </a:solidFill>
                          <a:latin typeface="Helvetica Neue"/>
                          <a:ea typeface="Helvetica Neue"/>
                          <a:cs typeface="Helvetica Neue"/>
                        </a:rPr>
                        <a:t>Expected benefit</a:t>
                      </a:r>
                    </a:p>
                  </a:txBody>
                  <a:tcPr marL="133350" marR="133350" marT="114300" marB="95250" anchor="ctr">
                    <a:solidFill>
                      <a:srgbClr val="F2D7B7"/>
                    </a:solidFill>
                  </a:tcPr>
                </a:tc>
                <a:tc>
                  <a:txBody>
                    <a:bodyPr>
                      <a:noAutofit/>
                    </a:bodyPr>
                    <a:lstStyle/>
                    <a:p>
                      <a:r>
                        <a:rPr sz="1575" b="1">
                          <a:solidFill>
                            <a:srgbClr val="402A1D"/>
                          </a:solidFill>
                          <a:latin typeface="Helvetica Neue"/>
                          <a:ea typeface="Helvetica Neue"/>
                          <a:cs typeface="Helvetica Neue"/>
                        </a:rPr>
                        <a:t>Risk / response</a:t>
                      </a:r>
                    </a:p>
                  </a:txBody>
                  <a:tcPr marL="133350" marR="133350" marT="114300" marB="95250" anchor="ctr">
                    <a:solidFill>
                      <a:srgbClr val="F2D7B7"/>
                    </a:solidFill>
                  </a:tcPr>
                </a:tc>
                <a:tc>
                  <a:txBody>
                    <a:bodyPr>
                      <a:noAutofit/>
                    </a:bodyPr>
                    <a:lstStyle/>
                    <a:p>
                      <a:r>
                        <a:rPr sz="1575" b="1">
                          <a:solidFill>
                            <a:srgbClr val="402A1D"/>
                          </a:solidFill>
                          <a:latin typeface="Helvetica Neue"/>
                          <a:ea typeface="Helvetica Neue"/>
                          <a:cs typeface="Helvetica Neue"/>
                        </a:rPr>
                        <a:t>Approval gate</a:t>
                      </a:r>
                    </a:p>
                  </a:txBody>
                  <a:tcPr marL="133350" marR="133350" marT="114300" marB="95250" anchor="ctr">
                    <a:solidFill>
                      <a:srgbClr val="F2D7B7"/>
                    </a:solidFill>
                  </a:tcPr>
                </a:tc>
              </a:tr>
              <a:tr h="657225">
                <a:tc>
                  <a:txBody>
                    <a:bodyPr>
                      <a:noAutofit/>
                    </a:bodyPr>
                    <a:lstStyle/>
                    <a:p>
                      <a:r>
                        <a:rPr sz="1725" b="1">
                          <a:solidFill>
                            <a:srgbClr val="402A1D"/>
                          </a:solidFill>
                          <a:latin typeface="Helvetica Neue"/>
                          <a:ea typeface="Helvetica Neue"/>
                          <a:cs typeface="Helvetica Neue"/>
                        </a:rPr>
                        <a:t>$1.2m annual savings</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Peak capacity / stress test</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On-time delivery at least 95%</a:t>
                      </a:r>
                    </a:p>
                  </a:txBody>
                  <a:tcPr marL="133350" marR="133350" marT="114300" marB="95250" anchor="ctr">
                    <a:solidFill>
                      <a:srgbClr val="FFF6E9"/>
                    </a:solidFill>
                  </a:tcPr>
                </a:tc>
              </a:tr>
              <a:tr h="657225">
                <a:tc>
                  <a:txBody>
                    <a:bodyPr>
                      <a:noAutofit/>
                    </a:bodyPr>
                    <a:lstStyle/>
                    <a:p>
                      <a:r>
                        <a:rPr sz="1725" b="1">
                          <a:solidFill>
                            <a:srgbClr val="402A1D"/>
                          </a:solidFill>
                          <a:latin typeface="Helvetica Neue"/>
                          <a:ea typeface="Helvetica Neue"/>
                          <a:cs typeface="Helvetica Neue"/>
                        </a:rPr>
                        <a:t>13-week simple payback</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Ramp-up disruption / dual run</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Savings on an annual basis</a:t>
                      </a:r>
                    </a:p>
                  </a:txBody>
                  <a:tcPr marL="133350" marR="133350" marT="114300" marB="95250" anchor="ctr">
                    <a:solidFill>
                      <a:srgbClr val="FFF6E9"/>
                    </a:solidFill>
                  </a:tcPr>
                </a:tc>
              </a:tr>
              <a:tr h="657225">
                <a:tc>
                  <a:txBody>
                    <a:bodyPr>
                      <a:noAutofit/>
                    </a:bodyPr>
                    <a:lstStyle/>
                    <a:p>
                      <a:r>
                        <a:rPr sz="1725" b="1">
                          <a:solidFill>
                            <a:srgbClr val="402A1D"/>
                          </a:solidFill>
                          <a:latin typeface="Helvetica Neue"/>
                          <a:ea typeface="Helvetica Neue"/>
                          <a:cs typeface="Helvetica Neue"/>
                        </a:rPr>
                        <a:t>Operations owns delivery</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Finance validates economics</a:t>
                      </a:r>
                    </a:p>
                  </a:txBody>
                  <a:tcPr marL="133350" marR="133350" marT="114300" marB="95250" anchor="ctr">
                    <a:solidFill>
                      <a:srgbClr val="FFF6E9"/>
                    </a:solidFill>
                  </a:tcPr>
                </a:tc>
                <a:tc>
                  <a:txBody>
                    <a:bodyPr>
                      <a:noAutofit/>
                    </a:bodyPr>
                    <a:lstStyle/>
                    <a:p>
                      <a:r>
                        <a:rPr sz="1725" b="0">
                          <a:solidFill>
                            <a:srgbClr val="402A1D"/>
                          </a:solidFill>
                          <a:latin typeface="Helvetica Neue"/>
                          <a:ea typeface="Helvetica Neue"/>
                          <a:cs typeface="Helvetica Neue"/>
                        </a:rPr>
                        <a:t>Decision after six-week pilot</a:t>
                      </a:r>
                    </a:p>
                  </a:txBody>
                  <a:tcPr marL="133350" marR="133350" marT="114300" marB="95250" anchor="ctr">
                    <a:solidFill>
                      <a:srgbClr val="FFF6E9"/>
                    </a:solidFill>
                  </a:tcPr>
                </a:tc>
              </a:tr>
            </a:tbl>
          </a:graphicData>
        </a:graphic>
      </p:graphicFrame>
      <p:sp>
        <p:nvSpPr>
          <p:cNvPr id="6" name="">
            <a:extLst xmlns:a="http://schemas.openxmlformats.org/drawingml/2006/main">
              <a:ext uri="{FF2B5EF4-FFF2-40B4-BE49-F238E27FC236}">
                <a16:creationId xmlns:a16="http://schemas.microsoft.com/office/drawing/2014/main" id="{AA257423-1DFF-447F-9CE3-970B177327D6}"/>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866A58"/>
                </a:solidFill>
                <a:latin typeface="Helvetica Neue"/>
                <a:ea typeface="Helvetica Neue"/>
                <a:cs typeface="Helvetica Neue"/>
              </a:defRPr>
            </a:pPr>
            <a:r>
              <a:rPr sz="1200" b="0">
                <a:solidFill>
                  <a:srgbClr val="866A58"/>
                </a:solidFill>
                <a:latin typeface="Helvetica Neue"/>
                <a:ea typeface="Helvetica Neue"/>
                <a:cs typeface="Helvetica Neue"/>
              </a:rPr>
              <a:t>Illustrative example. Replace assumptions and evidence before use.</a:t>
            </a:r>
          </a:p>
        </p:txBody>
      </p:sp>
      <p:sp>
        <p:nvSpPr>
          <p:cNvPr id="7" name="">
            <a:extLst xmlns:a="http://schemas.openxmlformats.org/drawingml/2006/main">
              <a:ext uri="{FF2B5EF4-FFF2-40B4-BE49-F238E27FC236}">
                <a16:creationId xmlns:a16="http://schemas.microsoft.com/office/drawing/2014/main" id="{A213A207-9B78-4296-BC8D-B7F8E544EE67}"/>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402A1D"/>
                </a:solidFill>
                <a:latin typeface="Helvetica Neue"/>
                <a:ea typeface="Helvetica Neue"/>
                <a:cs typeface="Helvetica Neue"/>
              </a:defRPr>
            </a:pPr>
            <a:r>
              <a:rPr sz="1350" b="1">
                <a:solidFill>
                  <a:srgbClr val="402A1D"/>
                </a:solidFill>
                <a:latin typeface="Helvetica Neue"/>
                <a:ea typeface="Helvetica Neue"/>
                <a:cs typeface="Helvetica Neue"/>
              </a:rPr>
              <a:t>oria.one</a:t>
            </a:r>
          </a:p>
        </p:txBody>
      </p:sp>
    </p:spTree>
    <p:extLst>
      <p:ext uri="{BB962C8B-B14F-4D97-AF65-F5344CB8AC3E}">
        <p14:creationId xmlns:p14="http://schemas.microsoft.com/office/powerpoint/2010/main" val="142221503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2026-09-08T22:27:50.2660000Z</dcterms:created>
  <dcterms:modified xsi:type="dcterms:W3CDTF">2026-09-08T22:27:50.2660000Z</dcterms:modified>
</coreProperties>
</file>