
<file path=[Content_Types].xml><?xml version="1.0" encoding="utf-8"?>
<Types xmlns="http://schemas.openxmlformats.org/package/2006/content-types">
  <Default Extension="xml" ContentType="application/vnd.openxmlformats-package.core-properties+xml"/>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c4158808556e4cfb" /><Relationship Type="http://schemas.openxmlformats.org/officeDocument/2006/relationships/extended-properties" Target="/docProps/app.xml" Id="R7496242aca294a38" /><Relationship Type="http://schemas.openxmlformats.org/officeDocument/2006/relationships/officeDocument" Target="/ppt/presentation.xml" Id="R48ec2c9ccb7f4577" /></Relationships>
</file>

<file path=ppt/presentation.xml><?xml version="1.0" encoding="utf-8"?>
<p:presentation xmlns:p="http://schemas.openxmlformats.org/presentationml/2006/main">
  <p:sldMasterIdLst>
    <p:sldMasterId xmlns:r="http://schemas.openxmlformats.org/officeDocument/2006/relationships" id="2147483648" r:id="R67cf3539ab5b4b56"/>
  </p:sldMasterIdLst>
  <p:notesMasterIdLst>
    <p:notesMasterId xmlns:r="http://schemas.openxmlformats.org/officeDocument/2006/relationships" r:id="Rbc209620f12e40db"/>
  </p:notesMasterIdLst>
  <p:sldIdLst>
    <p:sldId xmlns:r="http://schemas.openxmlformats.org/officeDocument/2006/relationships" id="256" r:id="R04ac83d226184283"/>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31a96275f2a34dea" /><Relationship Type="http://schemas.openxmlformats.org/officeDocument/2006/relationships/slideMaster" Target="/ppt/slideMasters/slideMaster1.xml" Id="R67cf3539ab5b4b56" /><Relationship Type="http://schemas.openxmlformats.org/officeDocument/2006/relationships/notesMaster" Target="/ppt/notesMasters/notesMaster1.xml" Id="Rbc209620f12e40db" /><Relationship Type="http://schemas.openxmlformats.org/officeDocument/2006/relationships/presProps" Target="/ppt/presProps.xml" Id="Rfa1a3b9845c44077" /><Relationship Type="http://schemas.openxmlformats.org/officeDocument/2006/relationships/tableStyles" Target="/ppt/tableStyles.xml" Id="Rb391c4094e68414e" /><Relationship Type="http://schemas.openxmlformats.org/officeDocument/2006/relationships/slide" Target="/ppt/slides/slide1.xml" Id="R04ac83d226184283"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5ec0131b6074479"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f45a8fdd785047c5" /><Relationship Type="http://schemas.openxmlformats.org/officeDocument/2006/relationships/notesMaster" Target="/ppt/notesMasters/notesMaster1.xml" Id="Rb3a17320172c4c7b"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Source: local executive-summary-slide guide, template 4. All company examples, amounts, ratings and scenarios are illustrative.</a:t>
            </a:r>
          </a:p>
          <a:p xmlns:a="http://schemas.openxmlformats.org/drawingml/2006/main">
            <a:r>
              <a:t>How to reuse: edit every label and underlying assumption. Diagram elements and chart bars are native PowerPoint shapes. They do not recalculate automatically. Recompute all totals and resize bars or Mekko segments proportionally after changing values. The Excel guide templates are presentation layouts, not Excel workbooks.</a:t>
            </a:r>
          </a:p>
          <a:p xmlns:a="http://schemas.openxmlformats.org/drawingml/2006/main">
            <a:r>
              <a:t>Validation: bridge endpoints equal opening plus movements. Category boundaries require a single scope and reporting period. Harvey scores are ordinal and require criterion-specific definitions.</a:t>
            </a:r>
          </a:p>
          <a:p xmlns:a="http://schemas.openxmlformats.org/drawingml/2006/main">
            <a:r>
              <a:t>Design: Forest report. Font: Helvetica Neue.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6018ecbdbecb4ad2"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a7ca1674377f4861" /><Relationship Type="http://schemas.openxmlformats.org/officeDocument/2006/relationships/slideLayout" Target="/ppt/slideLayouts/slideLayout1.xml" Id="R56623d28b5c847bc"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56623d28b5c847bc"/>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806bf8210d434003" /><Relationship Type="http://schemas.openxmlformats.org/officeDocument/2006/relationships/notesSlide" Target="/ppt/notesSlides/notesSlide1.xml" Id="R42fff715ac4e43a9" /></Relationships>
</file>

<file path=ppt/slides/slide1.xml><?xml version="1.0" encoding="utf-8"?>
<p:sld xmlns:p="http://schemas.openxmlformats.org/presentationml/2006/main">
  <p:cSld>
    <p:bg>
      <p:bgPr>
        <a:solidFill xmlns:a="http://schemas.openxmlformats.org/drawingml/2006/main">
          <a:srgbClr val="EFF4E9"/>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F665770C-75F0-4008-B9DD-2AFE073DDAC4}"/>
              </a:ext>
            </a:extLst>
          </p:cNvPr>
          <p:cNvSpPr>
            <a:spLocks xmlns:a="http://schemas.openxmlformats.org/drawingml/2006/main" noGrp="1"/>
          </p:cNvSpPr>
          <p:nvPr/>
        </p:nvSpPr>
        <p:spPr>
          <a:xfrm xmlns:a="http://schemas.openxmlformats.org/drawingml/2006/main">
            <a:off x="609600" y="428625"/>
            <a:ext cx="109347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300" b="1">
                <a:solidFill>
                  <a:srgbClr val="223924"/>
                </a:solidFill>
                <a:latin typeface="Helvetica Neue"/>
                <a:ea typeface="Helvetica Neue"/>
                <a:cs typeface="Helvetica Neue"/>
              </a:defRPr>
            </a:pPr>
            <a:r>
              <a:rPr sz="3300" b="1">
                <a:solidFill>
                  <a:srgbClr val="223924"/>
                </a:solidFill>
                <a:latin typeface="Helvetica Neue"/>
                <a:ea typeface="Helvetica Neue"/>
                <a:cs typeface="Helvetica Neue"/>
              </a:rPr>
              <a:t>IC memo summary</a:t>
            </a:r>
          </a:p>
        </p:txBody>
      </p:sp>
      <p:sp>
        <p:nvSpPr>
          <p:cNvPr id="2" name="">
            <a:extLst xmlns:a="http://schemas.openxmlformats.org/drawingml/2006/main">
              <a:ext uri="{FF2B5EF4-FFF2-40B4-BE49-F238E27FC236}">
                <a16:creationId xmlns:a16="http://schemas.microsoft.com/office/drawing/2014/main" id="{FE46D889-F5F8-4076-93DC-DD566DA9DE46}"/>
              </a:ext>
            </a:extLst>
          </p:cNvPr>
          <p:cNvSpPr>
            <a:spLocks xmlns:a="http://schemas.openxmlformats.org/drawingml/2006/main" noGrp="1"/>
          </p:cNvSpPr>
          <p:nvPr/>
        </p:nvSpPr>
        <p:spPr>
          <a:xfrm xmlns:a="http://schemas.openxmlformats.org/drawingml/2006/main">
            <a:off x="609600" y="1152525"/>
            <a:ext cx="10934700" cy="5334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b="0">
                <a:solidFill>
                  <a:srgbClr val="67755E"/>
                </a:solidFill>
                <a:latin typeface="Helvetica Neue"/>
                <a:ea typeface="Helvetica Neue"/>
                <a:cs typeface="Helvetica Neue"/>
              </a:defRPr>
            </a:pPr>
            <a:r>
              <a:rPr sz="1800" b="0">
                <a:solidFill>
                  <a:srgbClr val="67755E"/>
                </a:solidFill>
                <a:latin typeface="Helvetica Neue"/>
                <a:ea typeface="Helvetica Neue"/>
                <a:cs typeface="Helvetica Neue"/>
              </a:rPr>
              <a:t>Editable framework with a worked example</a:t>
            </a:r>
          </a:p>
        </p:txBody>
      </p:sp>
      <p:sp>
        <p:nvSpPr>
          <p:cNvPr id="3" name="">
            <a:extLst xmlns:a="http://schemas.openxmlformats.org/drawingml/2006/main">
              <a:ext uri="{FF2B5EF4-FFF2-40B4-BE49-F238E27FC236}">
                <a16:creationId xmlns:a16="http://schemas.microsoft.com/office/drawing/2014/main" id="{A591F51D-31CD-40D9-A043-98A0181FE309}"/>
              </a:ext>
            </a:extLst>
          </p:cNvPr>
          <p:cNvSpPr>
            <a:spLocks xmlns:a="http://schemas.openxmlformats.org/drawingml/2006/main" noGrp="1"/>
          </p:cNvSpPr>
          <p:nvPr/>
        </p:nvSpPr>
        <p:spPr>
          <a:xfrm xmlns:a="http://schemas.openxmlformats.org/drawingml/2006/main">
            <a:off x="609600" y="1828800"/>
            <a:ext cx="10972800" cy="0"/>
          </a:xfrm>
          <a:prstGeom xmlns:a="http://schemas.openxmlformats.org/drawingml/2006/main" prst="line">
            <a:avLst/>
          </a:prstGeom>
          <a:noFill xmlns:a="http://schemas.openxmlformats.org/drawingml/2006/main"/>
          <a:ln xmlns:a="http://schemas.openxmlformats.org/drawingml/2006/main" w="19050">
            <a:solidFill>
              <a:srgbClr val="D3DFC4"/>
            </a:solidFill>
          </a:ln>
        </p:spPr>
      </p:sp>
      <p:sp>
        <p:nvSpPr>
          <p:cNvPr id="4" name="">
            <a:extLst xmlns:a="http://schemas.openxmlformats.org/drawingml/2006/main">
              <a:ext uri="{FF2B5EF4-FFF2-40B4-BE49-F238E27FC236}">
                <a16:creationId xmlns:a16="http://schemas.microsoft.com/office/drawing/2014/main" id="{BA79EE8F-4045-4CFA-A21B-FF62852E5CF6}"/>
              </a:ext>
            </a:extLst>
          </p:cNvPr>
          <p:cNvSpPr>
            <a:spLocks xmlns:a="http://schemas.openxmlformats.org/drawingml/2006/main" noGrp="1"/>
          </p:cNvSpPr>
          <p:nvPr/>
        </p:nvSpPr>
        <p:spPr>
          <a:xfrm xmlns:a="http://schemas.openxmlformats.org/drawingml/2006/main">
            <a:off x="609600" y="2171700"/>
            <a:ext cx="64770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925" b="1">
                <a:solidFill>
                  <a:srgbClr val="223924"/>
                </a:solidFill>
                <a:latin typeface="Helvetica Neue"/>
                <a:ea typeface="Helvetica Neue"/>
                <a:cs typeface="Helvetica Neue"/>
              </a:defRPr>
            </a:pPr>
            <a:r>
              <a:rPr sz="2925" b="1">
                <a:solidFill>
                  <a:srgbClr val="223924"/>
                </a:solidFill>
                <a:latin typeface="Helvetica Neue"/>
                <a:ea typeface="Helvetica Neue"/>
                <a:cs typeface="Helvetica Neue"/>
              </a:rPr>
              <a:t>Investment committee summary</a:t>
            </a:r>
          </a:p>
        </p:txBody>
      </p:sp>
      <p:sp>
        <p:nvSpPr>
          <p:cNvPr id="5" name="">
            <a:extLst xmlns:a="http://schemas.openxmlformats.org/drawingml/2006/main">
              <a:ext uri="{FF2B5EF4-FFF2-40B4-BE49-F238E27FC236}">
                <a16:creationId xmlns:a16="http://schemas.microsoft.com/office/drawing/2014/main" id="{F0002CFB-7A54-4DB9-A289-1610D165D2AB}"/>
              </a:ext>
            </a:extLst>
          </p:cNvPr>
          <p:cNvSpPr>
            <a:spLocks xmlns:a="http://schemas.openxmlformats.org/drawingml/2006/main" noGrp="1"/>
          </p:cNvSpPr>
          <p:nvPr/>
        </p:nvSpPr>
        <p:spPr>
          <a:xfrm xmlns:a="http://schemas.openxmlformats.org/drawingml/2006/main">
            <a:off x="8562975" y="2114550"/>
            <a:ext cx="2981325" cy="809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4800" b="1">
                <a:solidFill>
                  <a:srgbClr val="5C7C42"/>
                </a:solidFill>
                <a:latin typeface="Helvetica Neue"/>
                <a:ea typeface="Helvetica Neue"/>
                <a:cs typeface="Helvetica Neue"/>
              </a:defRPr>
            </a:pPr>
            <a:r>
              <a:rPr sz="4800" b="1">
                <a:solidFill>
                  <a:srgbClr val="5C7C42"/>
                </a:solidFill>
                <a:latin typeface="Helvetica Neue"/>
                <a:ea typeface="Helvetica Neue"/>
                <a:cs typeface="Helvetica Neue"/>
              </a:rPr>
              <a:t>$2.0m</a:t>
            </a:r>
          </a:p>
        </p:txBody>
      </p:sp>
      <p:sp>
        <p:nvSpPr>
          <p:cNvPr id="6" name="">
            <a:extLst xmlns:a="http://schemas.openxmlformats.org/drawingml/2006/main">
              <a:ext uri="{FF2B5EF4-FFF2-40B4-BE49-F238E27FC236}">
                <a16:creationId xmlns:a16="http://schemas.microsoft.com/office/drawing/2014/main" id="{BF736D00-37B5-47B4-B95D-896299AEF079}"/>
              </a:ext>
            </a:extLst>
          </p:cNvPr>
          <p:cNvSpPr>
            <a:spLocks xmlns:a="http://schemas.openxmlformats.org/drawingml/2006/main" noGrp="1"/>
          </p:cNvSpPr>
          <p:nvPr/>
        </p:nvSpPr>
        <p:spPr>
          <a:xfrm xmlns:a="http://schemas.openxmlformats.org/drawingml/2006/main">
            <a:off x="8420100" y="2943225"/>
            <a:ext cx="3143250" cy="4095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0">
                <a:solidFill>
                  <a:srgbClr val="67755E"/>
                </a:solidFill>
                <a:latin typeface="Helvetica Neue"/>
                <a:ea typeface="Helvetica Neue"/>
                <a:cs typeface="Helvetica Neue"/>
              </a:defRPr>
            </a:pPr>
            <a:r>
              <a:rPr sz="1575" b="0">
                <a:solidFill>
                  <a:srgbClr val="67755E"/>
                </a:solidFill>
                <a:latin typeface="Helvetica Neue"/>
                <a:ea typeface="Helvetica Neue"/>
                <a:cs typeface="Helvetica Neue"/>
              </a:rPr>
              <a:t>Illustrative equity request</a:t>
            </a:r>
          </a:p>
        </p:txBody>
      </p:sp>
      <p:graphicFrame>
        <p:nvGraphicFramePr>
          <p:cNvPr id="16" name=""/>
          <p:cNvGraphicFramePr/>
          <p:nvPr/>
        </p:nvGraphicFramePr>
        <p:xfrm>
          <a:off xmlns:a="http://schemas.openxmlformats.org/drawingml/2006/main" x="609600" y="3514725"/>
          <a:ext xmlns:a="http://schemas.openxmlformats.org/drawingml/2006/main" cx="10972800" cy="2247900"/>
        </p:xfrm>
        <a:graphic xmlns:a="http://schemas.openxmlformats.org/drawingml/2006/main">
          <a:graphicData uri="http://schemas.openxmlformats.org/drawingml/2006/table">
            <a:tbl>
              <a:tblPr/>
              <a:tblGrid>
                <a:gridCol w="3190875"/>
                <a:gridCol w="4238625"/>
                <a:gridCol w="3543300"/>
              </a:tblGrid>
              <a:tr h="561975">
                <a:tc>
                  <a:txBody>
                    <a:bodyPr>
                      <a:noAutofit/>
                    </a:bodyPr>
                    <a:lstStyle/>
                    <a:p>
                      <a:r>
                        <a:rPr sz="1575" b="1">
                          <a:solidFill>
                            <a:srgbClr val="223924"/>
                          </a:solidFill>
                          <a:latin typeface="Helvetica Neue"/>
                          <a:ea typeface="Helvetica Neue"/>
                          <a:cs typeface="Helvetica Neue"/>
                        </a:rPr>
                        <a:t>Thesis</a:t>
                      </a:r>
                    </a:p>
                  </a:txBody>
                  <a:tcPr marL="133350" marR="133350" marT="114300" marB="95250" anchor="ctr">
                    <a:solidFill>
                      <a:srgbClr val="D3DFC4"/>
                    </a:solidFill>
                  </a:tcPr>
                </a:tc>
                <a:tc>
                  <a:txBody>
                    <a:bodyPr>
                      <a:noAutofit/>
                    </a:bodyPr>
                    <a:lstStyle/>
                    <a:p>
                      <a:r>
                        <a:rPr sz="1575" b="1">
                          <a:solidFill>
                            <a:srgbClr val="223924"/>
                          </a:solidFill>
                          <a:latin typeface="Helvetica Neue"/>
                          <a:ea typeface="Helvetica Neue"/>
                          <a:cs typeface="Helvetica Neue"/>
                        </a:rPr>
                        <a:t>Evidence needed</a:t>
                      </a:r>
                    </a:p>
                  </a:txBody>
                  <a:tcPr marL="133350" marR="133350" marT="114300" marB="95250" anchor="ctr">
                    <a:solidFill>
                      <a:srgbClr val="D3DFC4"/>
                    </a:solidFill>
                  </a:tcPr>
                </a:tc>
                <a:tc>
                  <a:txBody>
                    <a:bodyPr>
                      <a:noAutofit/>
                    </a:bodyPr>
                    <a:lstStyle/>
                    <a:p>
                      <a:r>
                        <a:rPr sz="1575" b="1">
                          <a:solidFill>
                            <a:srgbClr val="223924"/>
                          </a:solidFill>
                          <a:latin typeface="Helvetica Neue"/>
                          <a:ea typeface="Helvetica Neue"/>
                          <a:cs typeface="Helvetica Neue"/>
                        </a:rPr>
                        <a:t>Risk to underwrite</a:t>
                      </a:r>
                    </a:p>
                  </a:txBody>
                  <a:tcPr marL="133350" marR="133350" marT="114300" marB="95250" anchor="ctr">
                    <a:solidFill>
                      <a:srgbClr val="D3DFC4"/>
                    </a:solidFill>
                  </a:tcPr>
                </a:tc>
              </a:tr>
              <a:tr h="561975">
                <a:tc>
                  <a:txBody>
                    <a:bodyPr>
                      <a:noAutofit/>
                    </a:bodyPr>
                    <a:lstStyle/>
                    <a:p>
                      <a:r>
                        <a:rPr sz="1725" b="1">
                          <a:solidFill>
                            <a:srgbClr val="223924"/>
                          </a:solidFill>
                          <a:latin typeface="Helvetica Neue"/>
                          <a:ea typeface="Helvetica Neue"/>
                          <a:cs typeface="Helvetica Neue"/>
                        </a:rPr>
                        <a:t>Recurring service revenue</a:t>
                      </a:r>
                    </a:p>
                  </a:txBody>
                  <a:tcPr marL="133350" marR="133350" marT="114300" marB="95250" anchor="ctr">
                    <a:solidFill>
                      <a:srgbClr val="EFF4E9"/>
                    </a:solidFill>
                  </a:tcPr>
                </a:tc>
                <a:tc>
                  <a:txBody>
                    <a:bodyPr>
                      <a:noAutofit/>
                    </a:bodyPr>
                    <a:lstStyle/>
                    <a:p>
                      <a:r>
                        <a:rPr sz="1725" b="0">
                          <a:solidFill>
                            <a:srgbClr val="223924"/>
                          </a:solidFill>
                          <a:latin typeface="Helvetica Neue"/>
                          <a:ea typeface="Helvetica Neue"/>
                          <a:cs typeface="Helvetica Neue"/>
                        </a:rPr>
                        <a:t>Cohort retention and contracts</a:t>
                      </a:r>
                    </a:p>
                  </a:txBody>
                  <a:tcPr marL="133350" marR="133350" marT="114300" marB="95250" anchor="ctr">
                    <a:solidFill>
                      <a:srgbClr val="EFF4E9"/>
                    </a:solidFill>
                  </a:tcPr>
                </a:tc>
                <a:tc>
                  <a:txBody>
                    <a:bodyPr>
                      <a:noAutofit/>
                    </a:bodyPr>
                    <a:lstStyle/>
                    <a:p>
                      <a:r>
                        <a:rPr sz="1725" b="0">
                          <a:solidFill>
                            <a:srgbClr val="223924"/>
                          </a:solidFill>
                          <a:latin typeface="Helvetica Neue"/>
                          <a:ea typeface="Helvetica Neue"/>
                          <a:cs typeface="Helvetica Neue"/>
                        </a:rPr>
                        <a:t>Renewal concentration</a:t>
                      </a:r>
                    </a:p>
                  </a:txBody>
                  <a:tcPr marL="133350" marR="133350" marT="114300" marB="95250" anchor="ctr">
                    <a:solidFill>
                      <a:srgbClr val="EFF4E9"/>
                    </a:solidFill>
                  </a:tcPr>
                </a:tc>
              </a:tr>
              <a:tr h="561975">
                <a:tc>
                  <a:txBody>
                    <a:bodyPr>
                      <a:noAutofit/>
                    </a:bodyPr>
                    <a:lstStyle/>
                    <a:p>
                      <a:r>
                        <a:rPr sz="1725" b="1">
                          <a:solidFill>
                            <a:srgbClr val="223924"/>
                          </a:solidFill>
                          <a:latin typeface="Helvetica Neue"/>
                          <a:ea typeface="Helvetica Neue"/>
                          <a:cs typeface="Helvetica Neue"/>
                        </a:rPr>
                        <a:t>Margin improvement</a:t>
                      </a:r>
                    </a:p>
                  </a:txBody>
                  <a:tcPr marL="133350" marR="133350" marT="114300" marB="95250" anchor="ctr">
                    <a:solidFill>
                      <a:srgbClr val="EFF4E9"/>
                    </a:solidFill>
                  </a:tcPr>
                </a:tc>
                <a:tc>
                  <a:txBody>
                    <a:bodyPr>
                      <a:noAutofit/>
                    </a:bodyPr>
                    <a:lstStyle/>
                    <a:p>
                      <a:r>
                        <a:rPr sz="1725" b="0">
                          <a:solidFill>
                            <a:srgbClr val="223924"/>
                          </a:solidFill>
                          <a:latin typeface="Helvetica Neue"/>
                          <a:ea typeface="Helvetica Neue"/>
                          <a:cs typeface="Helvetica Neue"/>
                        </a:rPr>
                        <a:t>Bottom-up cost and hiring plan</a:t>
                      </a:r>
                    </a:p>
                  </a:txBody>
                  <a:tcPr marL="133350" marR="133350" marT="114300" marB="95250" anchor="ctr">
                    <a:solidFill>
                      <a:srgbClr val="EFF4E9"/>
                    </a:solidFill>
                  </a:tcPr>
                </a:tc>
                <a:tc>
                  <a:txBody>
                    <a:bodyPr>
                      <a:noAutofit/>
                    </a:bodyPr>
                    <a:lstStyle/>
                    <a:p>
                      <a:r>
                        <a:rPr sz="1725" b="0">
                          <a:solidFill>
                            <a:srgbClr val="223924"/>
                          </a:solidFill>
                          <a:latin typeface="Helvetica Neue"/>
                          <a:ea typeface="Helvetica Neue"/>
                          <a:cs typeface="Helvetica Neue"/>
                        </a:rPr>
                        <a:t>Execution and cost inflation</a:t>
                      </a:r>
                    </a:p>
                  </a:txBody>
                  <a:tcPr marL="133350" marR="133350" marT="114300" marB="95250" anchor="ctr">
                    <a:solidFill>
                      <a:srgbClr val="EFF4E9"/>
                    </a:solidFill>
                  </a:tcPr>
                </a:tc>
              </a:tr>
              <a:tr h="561975">
                <a:tc>
                  <a:txBody>
                    <a:bodyPr>
                      <a:noAutofit/>
                    </a:bodyPr>
                    <a:lstStyle/>
                    <a:p>
                      <a:r>
                        <a:rPr sz="1725" b="1">
                          <a:solidFill>
                            <a:srgbClr val="223924"/>
                          </a:solidFill>
                          <a:latin typeface="Helvetica Neue"/>
                          <a:ea typeface="Helvetica Neue"/>
                          <a:cs typeface="Helvetica Neue"/>
                        </a:rPr>
                        <a:t>Exit flexibility</a:t>
                      </a:r>
                    </a:p>
                  </a:txBody>
                  <a:tcPr marL="133350" marR="133350" marT="114300" marB="95250" anchor="ctr">
                    <a:solidFill>
                      <a:srgbClr val="EFF4E9"/>
                    </a:solidFill>
                  </a:tcPr>
                </a:tc>
                <a:tc>
                  <a:txBody>
                    <a:bodyPr>
                      <a:noAutofit/>
                    </a:bodyPr>
                    <a:lstStyle/>
                    <a:p>
                      <a:r>
                        <a:rPr sz="1725" b="0">
                          <a:solidFill>
                            <a:srgbClr val="223924"/>
                          </a:solidFill>
                          <a:latin typeface="Helvetica Neue"/>
                          <a:ea typeface="Helvetica Neue"/>
                          <a:cs typeface="Helvetica Neue"/>
                        </a:rPr>
                        <a:t>Comparable buyer universe</a:t>
                      </a:r>
                    </a:p>
                  </a:txBody>
                  <a:tcPr marL="133350" marR="133350" marT="114300" marB="95250" anchor="ctr">
                    <a:solidFill>
                      <a:srgbClr val="EFF4E9"/>
                    </a:solidFill>
                  </a:tcPr>
                </a:tc>
                <a:tc>
                  <a:txBody>
                    <a:bodyPr>
                      <a:noAutofit/>
                    </a:bodyPr>
                    <a:lstStyle/>
                    <a:p>
                      <a:r>
                        <a:rPr sz="1725" b="0">
                          <a:solidFill>
                            <a:srgbClr val="223924"/>
                          </a:solidFill>
                          <a:latin typeface="Helvetica Neue"/>
                          <a:ea typeface="Helvetica Neue"/>
                          <a:cs typeface="Helvetica Neue"/>
                        </a:rPr>
                        <a:t>Valuation compression</a:t>
                      </a:r>
                    </a:p>
                  </a:txBody>
                  <a:tcPr marL="133350" marR="133350" marT="114300" marB="95250" anchor="ctr">
                    <a:solidFill>
                      <a:srgbClr val="EFF4E9"/>
                    </a:solidFill>
                  </a:tcPr>
                </a:tc>
              </a:tr>
            </a:tbl>
          </a:graphicData>
        </a:graphic>
      </p:graphicFrame>
      <p:sp>
        <p:nvSpPr>
          <p:cNvPr id="8" name="">
            <a:extLst xmlns:a="http://schemas.openxmlformats.org/drawingml/2006/main">
              <a:ext uri="{FF2B5EF4-FFF2-40B4-BE49-F238E27FC236}">
                <a16:creationId xmlns:a16="http://schemas.microsoft.com/office/drawing/2014/main" id="{F29AC3D6-669F-4190-8C32-073FCBD7C570}"/>
              </a:ext>
            </a:extLst>
          </p:cNvPr>
          <p:cNvSpPr>
            <a:spLocks xmlns:a="http://schemas.openxmlformats.org/drawingml/2006/main" noGrp="1"/>
          </p:cNvSpPr>
          <p:nvPr/>
        </p:nvSpPr>
        <p:spPr>
          <a:xfrm xmlns:a="http://schemas.openxmlformats.org/drawingml/2006/main">
            <a:off x="609600" y="6153150"/>
            <a:ext cx="10001250" cy="4286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b="0">
                <a:solidFill>
                  <a:srgbClr val="67755E"/>
                </a:solidFill>
                <a:latin typeface="Helvetica Neue"/>
                <a:ea typeface="Helvetica Neue"/>
                <a:cs typeface="Helvetica Neue"/>
              </a:defRPr>
            </a:pPr>
            <a:r>
              <a:rPr sz="1200" b="0">
                <a:solidFill>
                  <a:srgbClr val="67755E"/>
                </a:solidFill>
                <a:latin typeface="Helvetica Neue"/>
                <a:ea typeface="Helvetica Neue"/>
                <a:cs typeface="Helvetica Neue"/>
              </a:rPr>
              <a:t>Illustrative example. Replace assumptions and evidence before use.</a:t>
            </a:r>
          </a:p>
        </p:txBody>
      </p:sp>
      <p:sp>
        <p:nvSpPr>
          <p:cNvPr id="9" name="">
            <a:extLst xmlns:a="http://schemas.openxmlformats.org/drawingml/2006/main">
              <a:ext uri="{FF2B5EF4-FFF2-40B4-BE49-F238E27FC236}">
                <a16:creationId xmlns:a16="http://schemas.microsoft.com/office/drawing/2014/main" id="{0A0D0790-3FD6-416F-A907-CA9604095CB5}"/>
              </a:ext>
            </a:extLst>
          </p:cNvPr>
          <p:cNvSpPr>
            <a:spLocks xmlns:a="http://schemas.openxmlformats.org/drawingml/2006/main" noGrp="1"/>
          </p:cNvSpPr>
          <p:nvPr/>
        </p:nvSpPr>
        <p:spPr>
          <a:xfrm xmlns:a="http://schemas.openxmlformats.org/drawingml/2006/main">
            <a:off x="10620375" y="6229350"/>
            <a:ext cx="1000125"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23924"/>
                </a:solidFill>
                <a:latin typeface="Helvetica Neue"/>
                <a:ea typeface="Helvetica Neue"/>
                <a:cs typeface="Helvetica Neue"/>
              </a:defRPr>
            </a:pPr>
            <a:r>
              <a:rPr sz="1350" b="1">
                <a:solidFill>
                  <a:srgbClr val="223924"/>
                </a:solidFill>
                <a:latin typeface="Helvetica Neue"/>
                <a:ea typeface="Helvetica Neue"/>
                <a:cs typeface="Helvetica Neue"/>
              </a:rPr>
              <a:t>oria.one</a:t>
            </a:r>
          </a:p>
        </p:txBody>
      </p:sp>
    </p:spTree>
    <p:extLst>
      <p:ext uri="{BB962C8B-B14F-4D97-AF65-F5344CB8AC3E}">
        <p14:creationId xmlns:p14="http://schemas.microsoft.com/office/powerpoint/2010/main" val="576345367"/>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2026-09-08T22:27:51.7800000Z</dcterms:created>
  <dcterms:modified xsi:type="dcterms:W3CDTF">2026-09-08T22:27:51.7800000Z</dcterms:modified>
</coreProperties>
</file>