
<file path=[Content_Types].xml><?xml version="1.0" encoding="utf-8"?>
<Types xmlns="http://schemas.openxmlformats.org/package/2006/content-types">
  <Default Extension="xml" ContentType="application/vnd.openxmlformats-package.core-properties+xml"/>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d39161fac4dd425c" /><Relationship Type="http://schemas.openxmlformats.org/officeDocument/2006/relationships/extended-properties" Target="/docProps/app.xml" Id="R432772c8b4f24e11" /><Relationship Type="http://schemas.openxmlformats.org/officeDocument/2006/relationships/officeDocument" Target="/ppt/presentation.xml" Id="Re7f721bd62024693" /></Relationships>
</file>

<file path=ppt/presentation.xml><?xml version="1.0" encoding="utf-8"?>
<p:presentation xmlns:p="http://schemas.openxmlformats.org/presentationml/2006/main">
  <p:sldMasterIdLst>
    <p:sldMasterId xmlns:r="http://schemas.openxmlformats.org/officeDocument/2006/relationships" id="2147483648" r:id="Rd3eec75f379e4408"/>
  </p:sldMasterIdLst>
  <p:notesMasterIdLst>
    <p:notesMasterId xmlns:r="http://schemas.openxmlformats.org/officeDocument/2006/relationships" r:id="Rb43bc754eea547d3"/>
  </p:notesMasterIdLst>
  <p:sldIdLst>
    <p:sldId xmlns:r="http://schemas.openxmlformats.org/officeDocument/2006/relationships" id="256" r:id="Rb3c70b23087f413b"/>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67af638f8e9747c6" /><Relationship Type="http://schemas.openxmlformats.org/officeDocument/2006/relationships/slideMaster" Target="/ppt/slideMasters/slideMaster1.xml" Id="Rd3eec75f379e4408" /><Relationship Type="http://schemas.openxmlformats.org/officeDocument/2006/relationships/notesMaster" Target="/ppt/notesMasters/notesMaster1.xml" Id="Rb43bc754eea547d3" /><Relationship Type="http://schemas.openxmlformats.org/officeDocument/2006/relationships/presProps" Target="/ppt/presProps.xml" Id="R823b11810dfa45fd" /><Relationship Type="http://schemas.openxmlformats.org/officeDocument/2006/relationships/tableStyles" Target="/ppt/tableStyles.xml" Id="R33fe0b1f8fab4bb8" /><Relationship Type="http://schemas.openxmlformats.org/officeDocument/2006/relationships/slide" Target="/ppt/slides/slide1.xml" Id="Rb3c70b23087f413b"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b465eeb747134552"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0e751e98ee624a8f" /><Relationship Type="http://schemas.openxmlformats.org/officeDocument/2006/relationships/notesMaster" Target="/ppt/notesMasters/notesMaster1.xml" Id="R4e5afebe51744973"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local executive-summary-slide guide, template 6. All company examples, amounts, ratings and scenarios are illustrative.</a:t>
            </a:r>
          </a:p>
          <a:p xmlns:a="http://schemas.openxmlformats.org/drawingml/2006/main">
            <a:r>
              <a:t>How to reuse: edit every label and underlying assumption. Diagram elements and chart bars are native PowerPoint shapes. They do not recalculate automatically. Recompute all totals and resize bars or Mekko segments proportionally after changing values. The Excel guide templates are presentation layouts, not Excel workbooks.</a:t>
            </a:r>
          </a:p>
          <a:p xmlns:a="http://schemas.openxmlformats.org/drawingml/2006/main">
            <a:r>
              <a:t>Validation: bridge endpoints equal opening plus movements. Category boundaries require a single scope and reporting period. Harvey scores are ordinal and require criterion-specific definitions.</a:t>
            </a:r>
          </a:p>
          <a:p xmlns:a="http://schemas.openxmlformats.org/drawingml/2006/main">
            <a:r>
              <a:t>Design: Graphite orchid. Font: Helvetica Neue.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52302d7a58854650"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46569eb9d4a6430b" /><Relationship Type="http://schemas.openxmlformats.org/officeDocument/2006/relationships/slideLayout" Target="/ppt/slideLayouts/slideLayout1.xml" Id="R7c39826da8974fdc"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7c39826da8974fdc"/>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f631a27943ed44df" /><Relationship Type="http://schemas.openxmlformats.org/officeDocument/2006/relationships/notesSlide" Target="/ppt/notesSlides/notesSlide1.xml" Id="Ra551bf9ab78e4f0a" /></Relationships>
</file>

<file path=ppt/slides/slide1.xml><?xml version="1.0" encoding="utf-8"?>
<p:sld xmlns:p="http://schemas.openxmlformats.org/presentationml/2006/main">
  <p:cSld>
    <p:bg>
      <p:bgPr>
        <a:solidFill xmlns:a="http://schemas.openxmlformats.org/drawingml/2006/main">
          <a:srgbClr val="272331"/>
        </a:solidFill>
      </p:bgPr>
    </p:bg>
    <p:spTree>
      <p:nvGrpSpPr>
        <p:cNvPr id="1" name=""/>
        <p:cNvGrpSpPr/>
        <p:nvPr/>
      </p:nvGrpSpPr>
      <p:grpSpPr>
        <a:xfrm xmlns:a="http://schemas.openxmlformats.org/drawingml/2006/main"/>
      </p:grpSpPr>
      <p:sp>
        <p:nvSpPr>
          <p:cNvPr id="8" name="">
            <a:extLst xmlns:a="http://schemas.openxmlformats.org/drawingml/2006/main">
              <a:ext uri="{FF2B5EF4-FFF2-40B4-BE49-F238E27FC236}">
                <a16:creationId xmlns:a16="http://schemas.microsoft.com/office/drawing/2014/main" id="{8EFCDD82-91B4-4BE4-8E24-AA878E986989}"/>
              </a:ext>
            </a:extLst>
          </p:cNvPr>
          <p:cNvSpPr>
            <a:spLocks xmlns:a="http://schemas.openxmlformats.org/drawingml/2006/main" noGrp="1"/>
          </p:cNvSpPr>
          <p:nvPr/>
        </p:nvSpPr>
        <p:spPr>
          <a:xfrm xmlns:a="http://schemas.openxmlformats.org/drawingml/2006/main">
            <a:off x="609600" y="428625"/>
            <a:ext cx="109347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300" b="1">
                <a:solidFill>
                  <a:srgbClr val="FAF4FF"/>
                </a:solidFill>
                <a:latin typeface="Helvetica Neue"/>
                <a:ea typeface="Helvetica Neue"/>
                <a:cs typeface="Helvetica Neue"/>
              </a:defRPr>
            </a:pPr>
            <a:r>
              <a:rPr sz="3300" b="1">
                <a:solidFill>
                  <a:srgbClr val="FAF4FF"/>
                </a:solidFill>
                <a:latin typeface="Helvetica Neue"/>
                <a:ea typeface="Helvetica Neue"/>
                <a:cs typeface="Helvetica Neue"/>
              </a:rPr>
              <a:t>Market entry - worked</a:t>
            </a:r>
          </a:p>
        </p:txBody>
      </p:sp>
      <p:sp>
        <p:nvSpPr>
          <p:cNvPr id="2" name="">
            <a:extLst xmlns:a="http://schemas.openxmlformats.org/drawingml/2006/main">
              <a:ext uri="{FF2B5EF4-FFF2-40B4-BE49-F238E27FC236}">
                <a16:creationId xmlns:a16="http://schemas.microsoft.com/office/drawing/2014/main" id="{277CDAEA-BEDB-41A0-8753-43D77B8116A9}"/>
              </a:ext>
            </a:extLst>
          </p:cNvPr>
          <p:cNvSpPr>
            <a:spLocks xmlns:a="http://schemas.openxmlformats.org/drawingml/2006/main" noGrp="1"/>
          </p:cNvSpPr>
          <p:nvPr/>
        </p:nvSpPr>
        <p:spPr>
          <a:xfrm xmlns:a="http://schemas.openxmlformats.org/drawingml/2006/main">
            <a:off x="609600" y="1152525"/>
            <a:ext cx="10934700" cy="5334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0">
                <a:solidFill>
                  <a:srgbClr val="C0B3CC"/>
                </a:solidFill>
                <a:latin typeface="Helvetica Neue"/>
                <a:ea typeface="Helvetica Neue"/>
                <a:cs typeface="Helvetica Neue"/>
              </a:defRPr>
            </a:pPr>
            <a:r>
              <a:rPr sz="1800" b="0">
                <a:solidFill>
                  <a:srgbClr val="C0B3CC"/>
                </a:solidFill>
                <a:latin typeface="Helvetica Neue"/>
                <a:ea typeface="Helvetica Neue"/>
                <a:cs typeface="Helvetica Neue"/>
              </a:rPr>
              <a:t>Editable framework with a worked example</a:t>
            </a:r>
          </a:p>
        </p:txBody>
      </p:sp>
      <p:sp>
        <p:nvSpPr>
          <p:cNvPr id="3" name="">
            <a:extLst xmlns:a="http://schemas.openxmlformats.org/drawingml/2006/main">
              <a:ext uri="{FF2B5EF4-FFF2-40B4-BE49-F238E27FC236}">
                <a16:creationId xmlns:a16="http://schemas.microsoft.com/office/drawing/2014/main" id="{116A7E89-19F6-430A-91BA-66D9A53EF755}"/>
              </a:ext>
            </a:extLst>
          </p:cNvPr>
          <p:cNvSpPr>
            <a:spLocks xmlns:a="http://schemas.openxmlformats.org/drawingml/2006/main" noGrp="1"/>
          </p:cNvSpPr>
          <p:nvPr/>
        </p:nvSpPr>
        <p:spPr>
          <a:xfrm xmlns:a="http://schemas.openxmlformats.org/drawingml/2006/main">
            <a:off x="609600" y="1828800"/>
            <a:ext cx="10972800" cy="0"/>
          </a:xfrm>
          <a:prstGeom xmlns:a="http://schemas.openxmlformats.org/drawingml/2006/main" prst="line">
            <a:avLst/>
          </a:prstGeom>
          <a:noFill xmlns:a="http://schemas.openxmlformats.org/drawingml/2006/main"/>
          <a:ln xmlns:a="http://schemas.openxmlformats.org/drawingml/2006/main" w="19050">
            <a:solidFill>
              <a:srgbClr val="544461"/>
            </a:solidFill>
          </a:ln>
        </p:spPr>
      </p:sp>
      <p:sp>
        <p:nvSpPr>
          <p:cNvPr id="4" name="">
            <a:extLst xmlns:a="http://schemas.openxmlformats.org/drawingml/2006/main">
              <a:ext uri="{FF2B5EF4-FFF2-40B4-BE49-F238E27FC236}">
                <a16:creationId xmlns:a16="http://schemas.microsoft.com/office/drawing/2014/main" id="{3C6AE617-776F-4DBD-9FF1-2E709C8CDF60}"/>
              </a:ext>
            </a:extLst>
          </p:cNvPr>
          <p:cNvSpPr>
            <a:spLocks xmlns:a="http://schemas.openxmlformats.org/drawingml/2006/main" noGrp="1"/>
          </p:cNvSpPr>
          <p:nvPr/>
        </p:nvSpPr>
        <p:spPr>
          <a:xfrm xmlns:a="http://schemas.openxmlformats.org/drawingml/2006/main">
            <a:off x="609600" y="2162175"/>
            <a:ext cx="10972800" cy="714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925" b="1">
                <a:solidFill>
                  <a:srgbClr val="FAF4FF"/>
                </a:solidFill>
                <a:latin typeface="Helvetica Neue"/>
                <a:ea typeface="Helvetica Neue"/>
                <a:cs typeface="Helvetica Neue"/>
              </a:defRPr>
            </a:pPr>
            <a:r>
              <a:rPr sz="2925" b="1">
                <a:solidFill>
                  <a:srgbClr val="FAF4FF"/>
                </a:solidFill>
                <a:latin typeface="Helvetica Neue"/>
                <a:ea typeface="Helvetica Neue"/>
                <a:cs typeface="Helvetica Neue"/>
              </a:rPr>
              <a:t>Market entry: a limited pilot before rollout</a:t>
            </a:r>
          </a:p>
        </p:txBody>
      </p:sp>
      <p:graphicFrame>
        <p:nvGraphicFramePr>
          <p:cNvPr id="12" name=""/>
          <p:cNvGraphicFramePr/>
          <p:nvPr/>
        </p:nvGraphicFramePr>
        <p:xfrm>
          <a:off xmlns:a="http://schemas.openxmlformats.org/drawingml/2006/main" x="609600" y="3219450"/>
          <a:ext xmlns:a="http://schemas.openxmlformats.org/drawingml/2006/main" cx="10972800" cy="2609850"/>
        </p:xfrm>
        <a:graphic xmlns:a="http://schemas.openxmlformats.org/drawingml/2006/main">
          <a:graphicData uri="http://schemas.openxmlformats.org/drawingml/2006/table">
            <a:tbl>
              <a:tblPr/>
              <a:tblGrid>
                <a:gridCol w="3333750"/>
                <a:gridCol w="4000500"/>
                <a:gridCol w="3638550"/>
              </a:tblGrid>
              <a:tr h="652463">
                <a:tc>
                  <a:txBody>
                    <a:bodyPr>
                      <a:noAutofit/>
                    </a:bodyPr>
                    <a:lstStyle/>
                    <a:p>
                      <a:r>
                        <a:rPr sz="1575" b="1">
                          <a:solidFill>
                            <a:srgbClr val="FAF4FF"/>
                          </a:solidFill>
                          <a:latin typeface="Helvetica Neue"/>
                          <a:ea typeface="Helvetica Neue"/>
                          <a:cs typeface="Helvetica Neue"/>
                        </a:rPr>
                        <a:t>Commercial case</a:t>
                      </a:r>
                    </a:p>
                  </a:txBody>
                  <a:tcPr marL="133350" marR="133350" marT="114300" marB="95250" anchor="ctr">
                    <a:solidFill>
                      <a:srgbClr val="544461"/>
                    </a:solidFill>
                  </a:tcPr>
                </a:tc>
                <a:tc>
                  <a:txBody>
                    <a:bodyPr>
                      <a:noAutofit/>
                    </a:bodyPr>
                    <a:lstStyle/>
                    <a:p>
                      <a:r>
                        <a:rPr sz="1575" b="1">
                          <a:solidFill>
                            <a:srgbClr val="FAF4FF"/>
                          </a:solidFill>
                          <a:latin typeface="Helvetica Neue"/>
                          <a:ea typeface="Helvetica Neue"/>
                          <a:cs typeface="Helvetica Neue"/>
                        </a:rPr>
                        <a:t>Pilot design</a:t>
                      </a:r>
                    </a:p>
                  </a:txBody>
                  <a:tcPr marL="133350" marR="133350" marT="114300" marB="95250" anchor="ctr">
                    <a:solidFill>
                      <a:srgbClr val="544461"/>
                    </a:solidFill>
                  </a:tcPr>
                </a:tc>
                <a:tc>
                  <a:txBody>
                    <a:bodyPr>
                      <a:noAutofit/>
                    </a:bodyPr>
                    <a:lstStyle/>
                    <a:p>
                      <a:r>
                        <a:rPr sz="1575" b="1">
                          <a:solidFill>
                            <a:srgbClr val="FAF4FF"/>
                          </a:solidFill>
                          <a:latin typeface="Helvetica Neue"/>
                          <a:ea typeface="Helvetica Neue"/>
                          <a:cs typeface="Helvetica Neue"/>
                        </a:rPr>
                        <a:t>Expansion gate</a:t>
                      </a:r>
                    </a:p>
                  </a:txBody>
                  <a:tcPr marL="133350" marR="133350" marT="114300" marB="95250" anchor="ctr">
                    <a:solidFill>
                      <a:srgbClr val="544461"/>
                    </a:solidFill>
                  </a:tcPr>
                </a:tc>
              </a:tr>
              <a:tr h="652463">
                <a:tc>
                  <a:txBody>
                    <a:bodyPr>
                      <a:noAutofit/>
                    </a:bodyPr>
                    <a:lstStyle/>
                    <a:p>
                      <a:r>
                        <a:rPr sz="1725" b="1">
                          <a:solidFill>
                            <a:srgbClr val="FAF4FF"/>
                          </a:solidFill>
                          <a:latin typeface="Helvetica Neue"/>
                          <a:ea typeface="Helvetica Neue"/>
                          <a:cs typeface="Helvetica Neue"/>
                        </a:rPr>
                        <a:t>1,000 target accounts</a:t>
                      </a:r>
                    </a:p>
                  </a:txBody>
                  <a:tcPr marL="133350" marR="133350" marT="114300" marB="95250" anchor="ctr">
                    <a:solidFill>
                      <a:srgbClr val="272331"/>
                    </a:solidFill>
                  </a:tcPr>
                </a:tc>
                <a:tc>
                  <a:txBody>
                    <a:bodyPr>
                      <a:noAutofit/>
                    </a:bodyPr>
                    <a:lstStyle/>
                    <a:p>
                      <a:r>
                        <a:rPr sz="1725" b="0">
                          <a:solidFill>
                            <a:srgbClr val="FAF4FF"/>
                          </a:solidFill>
                          <a:latin typeface="Helvetica Neue"/>
                          <a:ea typeface="Helvetica Neue"/>
                          <a:cs typeface="Helvetica Neue"/>
                        </a:rPr>
                        <a:t>Two territories for 90 days</a:t>
                      </a:r>
                    </a:p>
                  </a:txBody>
                  <a:tcPr marL="133350" marR="133350" marT="114300" marB="95250" anchor="ctr">
                    <a:solidFill>
                      <a:srgbClr val="272331"/>
                    </a:solidFill>
                  </a:tcPr>
                </a:tc>
                <a:tc>
                  <a:txBody>
                    <a:bodyPr>
                      <a:noAutofit/>
                    </a:bodyPr>
                    <a:lstStyle/>
                    <a:p>
                      <a:r>
                        <a:rPr sz="1725" b="0">
                          <a:solidFill>
                            <a:srgbClr val="FAF4FF"/>
                          </a:solidFill>
                          <a:latin typeface="Helvetica Neue"/>
                          <a:ea typeface="Helvetica Neue"/>
                          <a:cs typeface="Helvetica Neue"/>
                        </a:rPr>
                        <a:t>At least 50 signed accounts</a:t>
                      </a:r>
                    </a:p>
                  </a:txBody>
                  <a:tcPr marL="133350" marR="133350" marT="114300" marB="95250" anchor="ctr">
                    <a:solidFill>
                      <a:srgbClr val="272331"/>
                    </a:solidFill>
                  </a:tcPr>
                </a:tc>
              </a:tr>
              <a:tr h="652463">
                <a:tc>
                  <a:txBody>
                    <a:bodyPr>
                      <a:noAutofit/>
                    </a:bodyPr>
                    <a:lstStyle/>
                    <a:p>
                      <a:r>
                        <a:rPr sz="1725" b="1">
                          <a:solidFill>
                            <a:srgbClr val="FAF4FF"/>
                          </a:solidFill>
                          <a:latin typeface="Helvetica Neue"/>
                          <a:ea typeface="Helvetica Neue"/>
                          <a:cs typeface="Helvetica Neue"/>
                        </a:rPr>
                        <a:t>$2k annual price / account</a:t>
                      </a:r>
                    </a:p>
                  </a:txBody>
                  <a:tcPr marL="133350" marR="133350" marT="114300" marB="95250" anchor="ctr">
                    <a:solidFill>
                      <a:srgbClr val="272331"/>
                    </a:solidFill>
                  </a:tcPr>
                </a:tc>
                <a:tc>
                  <a:txBody>
                    <a:bodyPr>
                      <a:noAutofit/>
                    </a:bodyPr>
                    <a:lstStyle/>
                    <a:p>
                      <a:r>
                        <a:rPr sz="1725" b="0">
                          <a:solidFill>
                            <a:srgbClr val="FAF4FF"/>
                          </a:solidFill>
                          <a:latin typeface="Helvetica Neue"/>
                          <a:ea typeface="Helvetica Neue"/>
                          <a:cs typeface="Helvetica Neue"/>
                        </a:rPr>
                        <a:t>$0.15m fixed pilot budget</a:t>
                      </a:r>
                    </a:p>
                  </a:txBody>
                  <a:tcPr marL="133350" marR="133350" marT="114300" marB="95250" anchor="ctr">
                    <a:solidFill>
                      <a:srgbClr val="272331"/>
                    </a:solidFill>
                  </a:tcPr>
                </a:tc>
                <a:tc>
                  <a:txBody>
                    <a:bodyPr>
                      <a:noAutofit/>
                    </a:bodyPr>
                    <a:lstStyle/>
                    <a:p>
                      <a:r>
                        <a:rPr sz="1725" b="0">
                          <a:solidFill>
                            <a:srgbClr val="FAF4FF"/>
                          </a:solidFill>
                          <a:latin typeface="Helvetica Neue"/>
                          <a:ea typeface="Helvetica Neue"/>
                          <a:cs typeface="Helvetica Neue"/>
                        </a:rPr>
                        <a:t>Annual gross profit at least $60k</a:t>
                      </a:r>
                    </a:p>
                  </a:txBody>
                  <a:tcPr marL="133350" marR="133350" marT="114300" marB="95250" anchor="ctr">
                    <a:solidFill>
                      <a:srgbClr val="272331"/>
                    </a:solidFill>
                  </a:tcPr>
                </a:tc>
              </a:tr>
              <a:tr h="652463">
                <a:tc>
                  <a:txBody>
                    <a:bodyPr>
                      <a:noAutofit/>
                    </a:bodyPr>
                    <a:lstStyle/>
                    <a:p>
                      <a:r>
                        <a:rPr sz="1725" b="1">
                          <a:solidFill>
                            <a:srgbClr val="FAF4FF"/>
                          </a:solidFill>
                          <a:latin typeface="Helvetica Neue"/>
                          <a:ea typeface="Helvetica Neue"/>
                          <a:cs typeface="Helvetica Neue"/>
                        </a:rPr>
                        <a:t>60% gross margin assumed</a:t>
                      </a:r>
                    </a:p>
                  </a:txBody>
                  <a:tcPr marL="133350" marR="133350" marT="114300" marB="95250" anchor="ctr">
                    <a:solidFill>
                      <a:srgbClr val="272331"/>
                    </a:solidFill>
                  </a:tcPr>
                </a:tc>
                <a:tc>
                  <a:txBody>
                    <a:bodyPr>
                      <a:noAutofit/>
                    </a:bodyPr>
                    <a:lstStyle/>
                    <a:p>
                      <a:r>
                        <a:rPr sz="1725" b="0">
                          <a:solidFill>
                            <a:srgbClr val="FAF4FF"/>
                          </a:solidFill>
                          <a:latin typeface="Helvetica Neue"/>
                          <a:ea typeface="Helvetica Neue"/>
                          <a:cs typeface="Helvetica Neue"/>
                        </a:rPr>
                        <a:t>Sales lead owns conversion</a:t>
                      </a:r>
                    </a:p>
                  </a:txBody>
                  <a:tcPr marL="133350" marR="133350" marT="114300" marB="95250" anchor="ctr">
                    <a:solidFill>
                      <a:srgbClr val="272331"/>
                    </a:solidFill>
                  </a:tcPr>
                </a:tc>
                <a:tc>
                  <a:txBody>
                    <a:bodyPr>
                      <a:noAutofit/>
                    </a:bodyPr>
                    <a:lstStyle/>
                    <a:p>
                      <a:r>
                        <a:rPr sz="1725" b="0">
                          <a:solidFill>
                            <a:srgbClr val="FAF4FF"/>
                          </a:solidFill>
                          <a:latin typeface="Helvetica Neue"/>
                          <a:ea typeface="Helvetica Neue"/>
                          <a:cs typeface="Helvetica Neue"/>
                        </a:rPr>
                        <a:t>Positive unit economics</a:t>
                      </a:r>
                    </a:p>
                  </a:txBody>
                  <a:tcPr marL="133350" marR="133350" marT="114300" marB="95250" anchor="ctr">
                    <a:solidFill>
                      <a:srgbClr val="272331"/>
                    </a:solidFill>
                  </a:tcPr>
                </a:tc>
              </a:tr>
            </a:tbl>
          </a:graphicData>
        </a:graphic>
      </p:graphicFrame>
      <p:sp>
        <p:nvSpPr>
          <p:cNvPr id="6" name="">
            <a:extLst xmlns:a="http://schemas.openxmlformats.org/drawingml/2006/main">
              <a:ext uri="{FF2B5EF4-FFF2-40B4-BE49-F238E27FC236}">
                <a16:creationId xmlns:a16="http://schemas.microsoft.com/office/drawing/2014/main" id="{FF568FCE-D965-4880-82B6-DF53300A003E}"/>
              </a:ext>
            </a:extLst>
          </p:cNvPr>
          <p:cNvSpPr>
            <a:spLocks xmlns:a="http://schemas.openxmlformats.org/drawingml/2006/main" noGrp="1"/>
          </p:cNvSpPr>
          <p:nvPr/>
        </p:nvSpPr>
        <p:spPr>
          <a:xfrm xmlns:a="http://schemas.openxmlformats.org/drawingml/2006/main">
            <a:off x="609600" y="6153150"/>
            <a:ext cx="10001250" cy="428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b="0">
                <a:solidFill>
                  <a:srgbClr val="C0B3CC"/>
                </a:solidFill>
                <a:latin typeface="Helvetica Neue"/>
                <a:ea typeface="Helvetica Neue"/>
                <a:cs typeface="Helvetica Neue"/>
              </a:defRPr>
            </a:pPr>
            <a:r>
              <a:rPr sz="1200" b="0">
                <a:solidFill>
                  <a:srgbClr val="C0B3CC"/>
                </a:solidFill>
                <a:latin typeface="Helvetica Neue"/>
                <a:ea typeface="Helvetica Neue"/>
                <a:cs typeface="Helvetica Neue"/>
              </a:rPr>
              <a:t>Illustrative example. Replace assumptions and evidence before use.</a:t>
            </a:r>
          </a:p>
        </p:txBody>
      </p:sp>
      <p:sp>
        <p:nvSpPr>
          <p:cNvPr id="7" name="">
            <a:extLst xmlns:a="http://schemas.openxmlformats.org/drawingml/2006/main">
              <a:ext uri="{FF2B5EF4-FFF2-40B4-BE49-F238E27FC236}">
                <a16:creationId xmlns:a16="http://schemas.microsoft.com/office/drawing/2014/main" id="{AA478027-F8B1-44ED-9791-389C388F2C55}"/>
              </a:ext>
            </a:extLst>
          </p:cNvPr>
          <p:cNvSpPr>
            <a:spLocks xmlns:a="http://schemas.openxmlformats.org/drawingml/2006/main" noGrp="1"/>
          </p:cNvSpPr>
          <p:nvPr/>
        </p:nvSpPr>
        <p:spPr>
          <a:xfrm xmlns:a="http://schemas.openxmlformats.org/drawingml/2006/main">
            <a:off x="10620375" y="6229350"/>
            <a:ext cx="1000125"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1">
                <a:solidFill>
                  <a:srgbClr val="FAF4FF"/>
                </a:solidFill>
                <a:latin typeface="Helvetica Neue"/>
                <a:ea typeface="Helvetica Neue"/>
                <a:cs typeface="Helvetica Neue"/>
              </a:defRPr>
            </a:pPr>
            <a:r>
              <a:rPr sz="1350" b="1">
                <a:solidFill>
                  <a:srgbClr val="FAF4FF"/>
                </a:solidFill>
                <a:latin typeface="Helvetica Neue"/>
                <a:ea typeface="Helvetica Neue"/>
                <a:cs typeface="Helvetica Neue"/>
              </a:rPr>
              <a:t>oria.one</a:t>
            </a:r>
          </a:p>
        </p:txBody>
      </p:sp>
    </p:spTree>
    <p:extLst>
      <p:ext uri="{BB962C8B-B14F-4D97-AF65-F5344CB8AC3E}">
        <p14:creationId xmlns:p14="http://schemas.microsoft.com/office/powerpoint/2010/main" val="456357413"/>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2026-09-08T22:27:54.8870000Z</dcterms:created>
  <dcterms:modified xsi:type="dcterms:W3CDTF">2026-09-08T22:27:54.8870000Z</dcterms:modified>
</coreProperties>
</file>